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70" r:id="rId2"/>
    <p:sldId id="492" r:id="rId3"/>
    <p:sldId id="439" r:id="rId4"/>
    <p:sldId id="545" r:id="rId5"/>
    <p:sldId id="506" r:id="rId6"/>
    <p:sldId id="507" r:id="rId7"/>
    <p:sldId id="546" r:id="rId8"/>
    <p:sldId id="561" r:id="rId9"/>
    <p:sldId id="562" r:id="rId10"/>
    <p:sldId id="571" r:id="rId11"/>
    <p:sldId id="572" r:id="rId12"/>
    <p:sldId id="573" r:id="rId13"/>
    <p:sldId id="575" r:id="rId14"/>
    <p:sldId id="576" r:id="rId15"/>
    <p:sldId id="577" r:id="rId16"/>
    <p:sldId id="580" r:id="rId17"/>
    <p:sldId id="583" r:id="rId18"/>
    <p:sldId id="563" r:id="rId19"/>
    <p:sldId id="582" r:id="rId20"/>
    <p:sldId id="581" r:id="rId21"/>
    <p:sldId id="564" r:id="rId22"/>
    <p:sldId id="565" r:id="rId23"/>
    <p:sldId id="566" r:id="rId24"/>
    <p:sldId id="567" r:id="rId25"/>
    <p:sldId id="568" r:id="rId26"/>
    <p:sldId id="569" r:id="rId27"/>
    <p:sldId id="455" r:id="rId28"/>
    <p:sldId id="532" r:id="rId29"/>
    <p:sldId id="436" r:id="rId30"/>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27">
          <p15:clr>
            <a:srgbClr val="A4A3A4"/>
          </p15:clr>
        </p15:guide>
        <p15:guide id="2" orient="horz" pos="3884">
          <p15:clr>
            <a:srgbClr val="A4A3A4"/>
          </p15:clr>
        </p15:guide>
        <p15:guide id="3" pos="3833">
          <p15:clr>
            <a:srgbClr val="A4A3A4"/>
          </p15:clr>
        </p15:guide>
        <p15:guide id="4" pos="7208">
          <p15:clr>
            <a:srgbClr val="A4A3A4"/>
          </p15:clr>
        </p15:guide>
        <p15:guide id="5" pos="554">
          <p15:clr>
            <a:srgbClr val="A4A3A4"/>
          </p15:clr>
        </p15:guide>
      </p15:sldGuideLst>
    </p:ext>
    <p:ext uri="{2D200454-40CA-4A62-9FC3-DE9A4176ACB9}">
      <p15:notesGuideLst xmlns:p15="http://schemas.microsoft.com/office/powerpoint/2012/main" xmlns="">
        <p15:guide id="1" orient="horz" pos="296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99" autoAdjust="0"/>
    <p:restoredTop sz="95320" autoAdjust="0"/>
  </p:normalViewPr>
  <p:slideViewPr>
    <p:cSldViewPr>
      <p:cViewPr>
        <p:scale>
          <a:sx n="85" d="100"/>
          <a:sy n="85" d="100"/>
        </p:scale>
        <p:origin x="-80" y="164"/>
      </p:cViewPr>
      <p:guideLst>
        <p:guide orient="horz" pos="2227"/>
        <p:guide orient="horz" pos="3884"/>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9"/>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2018/11/4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3788901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17095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16</a:t>
            </a:fld>
            <a:endParaRPr lang="zh-CN" altLang="en-US"/>
          </a:p>
        </p:txBody>
      </p:sp>
    </p:spTree>
    <p:extLst>
      <p:ext uri="{BB962C8B-B14F-4D97-AF65-F5344CB8AC3E}">
        <p14:creationId xmlns:p14="http://schemas.microsoft.com/office/powerpoint/2010/main" val="154060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17</a:t>
            </a:fld>
            <a:endParaRPr lang="zh-CN" altLang="en-US"/>
          </a:p>
        </p:txBody>
      </p:sp>
    </p:spTree>
    <p:extLst>
      <p:ext uri="{BB962C8B-B14F-4D97-AF65-F5344CB8AC3E}">
        <p14:creationId xmlns:p14="http://schemas.microsoft.com/office/powerpoint/2010/main" val="406215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18</a:t>
            </a:fld>
            <a:endParaRPr lang="zh-CN" altLang="en-US"/>
          </a:p>
        </p:txBody>
      </p:sp>
    </p:spTree>
    <p:extLst>
      <p:ext uri="{BB962C8B-B14F-4D97-AF65-F5344CB8AC3E}">
        <p14:creationId xmlns:p14="http://schemas.microsoft.com/office/powerpoint/2010/main" val="1271289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19</a:t>
            </a:fld>
            <a:endParaRPr lang="zh-CN" altLang="en-US"/>
          </a:p>
        </p:txBody>
      </p:sp>
    </p:spTree>
    <p:extLst>
      <p:ext uri="{BB962C8B-B14F-4D97-AF65-F5344CB8AC3E}">
        <p14:creationId xmlns:p14="http://schemas.microsoft.com/office/powerpoint/2010/main" val="421969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2018/11/4</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2018/11/4</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next.36kr.com/posts/collections/1"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7.png"/><Relationship Id="rId4"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6361"/>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a:t>
              </a:r>
              <a:r>
                <a:rPr lang="zh-CN" altLang="en-US" sz="2400" dirty="0" smtClean="0"/>
                <a:t>。</a:t>
              </a:r>
              <a:endParaRPr lang="en-US" altLang="zh-CN" sz="2400" dirty="0" smtClean="0"/>
            </a:p>
            <a:p>
              <a:r>
                <a:rPr lang="en-US" altLang="zh-CN" sz="2400" dirty="0"/>
                <a:t>	</a:t>
              </a:r>
              <a:r>
                <a:rPr lang="zh-CN" altLang="en-US" sz="2400" dirty="0" smtClean="0"/>
                <a:t>软件</a:t>
              </a:r>
              <a:r>
                <a:rPr lang="zh-CN" altLang="en-US" sz="2400" dirty="0"/>
                <a:t>失败或亏损的三大主要原因是</a:t>
              </a:r>
              <a:r>
                <a:rPr lang="zh-CN" altLang="en-US" sz="2400" dirty="0" smtClean="0"/>
                <a:t>：</a:t>
              </a:r>
              <a:endParaRPr lang="en-US" altLang="zh-CN" sz="2400" dirty="0" smtClean="0"/>
            </a:p>
            <a:p>
              <a:r>
                <a:rPr lang="en-US" altLang="zh-CN" sz="2400" dirty="0" smtClean="0"/>
                <a:t>1</a:t>
              </a:r>
              <a:r>
                <a:rPr lang="zh-CN" altLang="en-US" sz="2400" dirty="0" smtClean="0"/>
                <a:t>、</a:t>
              </a:r>
              <a:r>
                <a:rPr lang="zh-CN" altLang="en-US" sz="2400" dirty="0" smtClean="0"/>
                <a:t>缺乏</a:t>
              </a:r>
              <a:r>
                <a:rPr lang="zh-CN" altLang="en-US" sz="2400" dirty="0"/>
                <a:t>使用者的参与、需求或规格不完整、需求或规格变更</a:t>
              </a:r>
              <a:r>
                <a:rPr lang="zh-CN" altLang="en-US" sz="2400" dirty="0" smtClean="0"/>
                <a:t>。</a:t>
              </a:r>
              <a:endParaRPr lang="en-US" altLang="zh-CN" sz="2400" dirty="0" smtClean="0"/>
            </a:p>
            <a:p>
              <a:r>
                <a:rPr lang="en-US" altLang="zh-CN" sz="2400" dirty="0" smtClean="0"/>
                <a:t>2</a:t>
              </a:r>
              <a:r>
                <a:rPr lang="zh-CN" altLang="en-US" sz="2400" dirty="0" smtClean="0"/>
                <a:t>、</a:t>
              </a:r>
              <a:r>
                <a:rPr lang="zh-CN" altLang="en-US" sz="2400" dirty="0" smtClean="0"/>
                <a:t>传统</a:t>
              </a:r>
              <a:r>
                <a:rPr lang="zh-CN" altLang="en-US" sz="2400" dirty="0"/>
                <a:t>的需求管理工具或工作表中所储存的数千个需求与上百页的文件早已不合时宜</a:t>
              </a:r>
              <a:r>
                <a:rPr lang="zh-CN" altLang="en-US" sz="2400" dirty="0" smtClean="0"/>
                <a:t>。</a:t>
              </a:r>
              <a:endParaRPr lang="en-US" altLang="zh-CN" sz="2400" dirty="0"/>
            </a:p>
            <a:p>
              <a:r>
                <a:rPr lang="en-US" altLang="zh-CN" sz="2400" dirty="0" smtClean="0"/>
                <a:t>3</a:t>
              </a:r>
              <a:r>
                <a:rPr lang="zh-CN" altLang="en-US" sz="2400" dirty="0" smtClean="0"/>
                <a:t>、这些</a:t>
              </a:r>
              <a:r>
                <a:rPr lang="zh-CN" altLang="en-US" sz="2400" dirty="0"/>
                <a:t>需求管理工具或工作表不适用于目前快速发展的环境</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制作</a:t>
              </a:r>
              <a:r>
                <a:rPr lang="zh-CN" altLang="en-US" sz="2400" dirty="0">
                  <a:solidFill>
                    <a:srgbClr val="FF0000"/>
                  </a:solidFill>
                </a:rPr>
                <a:t>原型是一个有效的简化文档编制、吸引使用者参与、早期辨认需求遗漏、将外在需求风险降到最低的方法</a:t>
              </a:r>
              <a:r>
                <a:rPr lang="zh-CN" altLang="en-US" sz="2400" dirty="0" smtClean="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18:10</a:t>
            </a:r>
            <a:endParaRPr lang="zh-CN" altLang="en-US" dirty="0"/>
          </a:p>
        </p:txBody>
      </p:sp>
    </p:spTree>
    <p:extLst>
      <p:ext uri="{BB962C8B-B14F-4D97-AF65-F5344CB8AC3E}">
        <p14:creationId xmlns:p14="http://schemas.microsoft.com/office/powerpoint/2010/main" val="2317541597"/>
      </p:ext>
    </p:extLst>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a:t>
            </a:r>
            <a:r>
              <a:rPr lang="zh-CN" altLang="en-US" sz="2400" dirty="0" smtClean="0"/>
              <a:t>。</a:t>
            </a:r>
            <a:endParaRPr lang="en-US" altLang="zh-CN" sz="2400" dirty="0" smtClean="0"/>
          </a:p>
          <a:p>
            <a:r>
              <a:rPr lang="en-US" altLang="zh-CN" sz="2400" dirty="0"/>
              <a:t>	</a:t>
            </a:r>
            <a:r>
              <a:rPr lang="zh-CN" altLang="en-US" sz="2400" dirty="0" smtClean="0"/>
              <a:t>在</a:t>
            </a:r>
            <a:r>
              <a:rPr lang="zh-CN" altLang="en-US" sz="2400" dirty="0"/>
              <a:t>深入调整前就收集反馈。编码的代价是很大</a:t>
            </a:r>
            <a:r>
              <a:rPr lang="zh-CN" altLang="en-US" sz="2400" dirty="0" smtClean="0"/>
              <a:t>的</a:t>
            </a:r>
            <a:r>
              <a:rPr lang="zh-CN" altLang="en-US" sz="2400" dirty="0"/>
              <a:t>。</a:t>
            </a:r>
            <a:r>
              <a:rPr lang="zh-CN" altLang="en-US" sz="2400" dirty="0" smtClean="0"/>
              <a:t>但是</a:t>
            </a:r>
            <a:r>
              <a:rPr lang="zh-CN" altLang="en-US" sz="2400" dirty="0"/>
              <a:t>在原型中修改一些重要的的交互行为或布局等所花费的也只是一点点沟通时间，并且通常一个人就能对原型进行构建和维护，不会打断其他进度</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总的来说</a:t>
            </a:r>
            <a:r>
              <a:rPr lang="zh-CN" altLang="en-US" sz="2400" dirty="0">
                <a:solidFill>
                  <a:srgbClr val="FF0000"/>
                </a:solidFill>
              </a:rPr>
              <a:t>，我们使用原型的根本目的不是为了交付，而是沟通、测试、修改、解决不确定因素。</a:t>
            </a:r>
          </a:p>
        </p:txBody>
      </p:sp>
      <p:sp>
        <p:nvSpPr>
          <p:cNvPr id="13" name="TextBox 12"/>
          <p:cNvSpPr txBox="1"/>
          <p:nvPr/>
        </p:nvSpPr>
        <p:spPr>
          <a:xfrm>
            <a:off x="1092675" y="5518026"/>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18:20</a:t>
            </a:r>
            <a:endParaRPr lang="zh-CN" altLang="en-US" dirty="0"/>
          </a:p>
        </p:txBody>
      </p:sp>
    </p:spTree>
    <p:extLst>
      <p:ext uri="{BB962C8B-B14F-4D97-AF65-F5344CB8AC3E}">
        <p14:creationId xmlns:p14="http://schemas.microsoft.com/office/powerpoint/2010/main" val="1199320673"/>
      </p:ext>
    </p:extLst>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4896485"/>
            <a:chOff x="237030" y="1269554"/>
            <a:chExt cx="7776864" cy="4896544"/>
          </a:xfrm>
        </p:grpSpPr>
        <p:sp>
          <p:nvSpPr>
            <p:cNvPr id="16" name="矩形 15"/>
            <p:cNvSpPr/>
            <p:nvPr/>
          </p:nvSpPr>
          <p:spPr>
            <a:xfrm>
              <a:off x="339939" y="1985208"/>
              <a:ext cx="7673955" cy="4062700"/>
            </a:xfrm>
            <a:prstGeom prst="rect">
              <a:avLst/>
            </a:prstGeom>
          </p:spPr>
          <p:txBody>
            <a:bodyPr wrap="square">
              <a:spAutoFit/>
            </a:bodyPr>
            <a:lstStyle/>
            <a:p>
              <a:r>
                <a:rPr lang="zh-CN" altLang="en-US" dirty="0"/>
                <a:t>在设计一个移动端的应用程序时，我们应该牢记在心的最重要的一件事情就是务必要确保你的程序是</a:t>
              </a:r>
              <a:r>
                <a:rPr lang="zh-CN" altLang="en-US" dirty="0">
                  <a:solidFill>
                    <a:srgbClr val="FF0000"/>
                  </a:solidFill>
                </a:rPr>
                <a:t>有用且直观</a:t>
              </a:r>
              <a:r>
                <a:rPr lang="zh-CN" altLang="en-US"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p>
            <a:p>
              <a:endParaRPr lang="en-US" altLang="zh-CN" sz="2400" dirty="0" smtClean="0"/>
            </a:p>
            <a:p>
              <a:r>
                <a:rPr lang="zh-CN" altLang="en-US" dirty="0"/>
                <a:t>为了达到可用性目的，应用程序应该是</a:t>
              </a:r>
              <a:r>
                <a:rPr lang="zh-CN" altLang="en-US" dirty="0">
                  <a:solidFill>
                    <a:srgbClr val="FF0000"/>
                  </a:solidFill>
                </a:rPr>
                <a:t>以用户为中心</a:t>
              </a:r>
              <a:r>
                <a:rPr lang="zh-CN" altLang="en-US" dirty="0"/>
                <a:t>的。用户之所以安装你的程序是因为他们需要解决某个紧迫的问题，也就是说，你的程序一定是要有实际用途的。你要仔细考虑用户会是如何按着它们的方式尝试去完成自己的目标需求的</a:t>
              </a:r>
              <a:r>
                <a:rPr lang="zh-CN" altLang="en-US" dirty="0" smtClean="0"/>
                <a:t>。</a:t>
              </a:r>
              <a:endParaRPr lang="en-US" altLang="zh-CN" dirty="0" smtClean="0"/>
            </a:p>
            <a:p>
              <a:endParaRPr lang="zh-CN" altLang="en-US" dirty="0"/>
            </a:p>
            <a:p>
              <a:r>
                <a:rPr lang="zh-CN" altLang="en-US" dirty="0">
                  <a:solidFill>
                    <a:srgbClr val="FF0000"/>
                  </a:solidFill>
                </a:rPr>
                <a:t>赋予界面足够的清晰度</a:t>
              </a:r>
              <a:r>
                <a:rPr lang="zh-CN" altLang="en-US" dirty="0"/>
                <a:t>。为了有效使用他们面对的用户界面，人们首先必须意识到这个界面是干吗用的又该怎么使用它。因此，在考虑界面是否还要清晰时绝不要犹豫。</a:t>
              </a:r>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688595705"/>
      </p:ext>
    </p:extLst>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409810" y="1277664"/>
                <a:ext cx="1261884"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减少混乱</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031873"/>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有一句出自 </a:t>
              </a:r>
              <a:r>
                <a:rPr lang="en-US" altLang="zh-CN" sz="1600" dirty="0">
                  <a:solidFill>
                    <a:srgbClr val="2E2E2E"/>
                  </a:solidFill>
                  <a:latin typeface="+mn-ea"/>
                  <a:cs typeface="Courier New" panose="02070309020205020404" pitchFamily="49" charset="0"/>
                </a:rPr>
                <a:t>Antoine de Saint-</a:t>
              </a:r>
              <a:r>
                <a:rPr lang="en-US" altLang="zh-CN" sz="1600" dirty="0" err="1">
                  <a:solidFill>
                    <a:srgbClr val="2E2E2E"/>
                  </a:solidFill>
                  <a:latin typeface="+mn-ea"/>
                  <a:cs typeface="Courier New" panose="02070309020205020404" pitchFamily="49" charset="0"/>
                </a:rPr>
                <a:t>Exupéry</a:t>
              </a:r>
              <a:r>
                <a:rPr lang="en-US" altLang="zh-CN" sz="1600" dirty="0">
                  <a:solidFill>
                    <a:srgbClr val="2E2E2E"/>
                  </a:solidFill>
                  <a:latin typeface="+mn-ea"/>
                  <a:cs typeface="Courier New" panose="02070309020205020404" pitchFamily="49" charset="0"/>
                </a:rPr>
                <a:t> </a:t>
              </a:r>
              <a:r>
                <a:rPr lang="zh-CN" altLang="en-US" sz="1600" dirty="0">
                  <a:solidFill>
                    <a:srgbClr val="2E2E2E"/>
                  </a:solidFill>
                  <a:latin typeface="+mn-ea"/>
                  <a:cs typeface="Courier New" panose="02070309020205020404" pitchFamily="49" charset="0"/>
                </a:rPr>
                <a:t>得著名的短语，即”达到完美，并不是好得不能再好，而是好得一点都不多余。” 类似的，在移动设计中，摆脱掉一切并非绝对必要的信息是非常重要的，因为其减少了混乱，而提升了用户的</a:t>
              </a:r>
              <a:r>
                <a:rPr lang="zh-CN" altLang="en-US" sz="1600" dirty="0" smtClean="0">
                  <a:solidFill>
                    <a:srgbClr val="2E2E2E"/>
                  </a:solidFill>
                  <a:latin typeface="+mn-ea"/>
                  <a:cs typeface="Courier New" panose="02070309020205020404" pitchFamily="49" charset="0"/>
                </a:rPr>
                <a:t>理解</a:t>
              </a:r>
              <a:endParaRPr lang="en-US" altLang="zh-CN" sz="1600" dirty="0" smtClean="0">
                <a:solidFill>
                  <a:srgbClr val="2E2E2E"/>
                </a:solidFill>
                <a:latin typeface="+mn-ea"/>
                <a:cs typeface="Courier New" panose="02070309020205020404" pitchFamily="49" charset="0"/>
              </a:endParaRPr>
            </a:p>
            <a:p>
              <a:endParaRPr lang="en-US" altLang="zh-CN" sz="1600" dirty="0" smtClean="0">
                <a:solidFill>
                  <a:srgbClr val="2E2E2E"/>
                </a:solidFill>
                <a:latin typeface="+mn-ea"/>
                <a:cs typeface="Courier New" panose="02070309020205020404" pitchFamily="49" charset="0"/>
              </a:endParaRPr>
            </a:p>
            <a:p>
              <a:r>
                <a:rPr lang="zh-CN" altLang="en-US" sz="1600" dirty="0">
                  <a:latin typeface="+mn-ea"/>
                </a:rPr>
                <a:t>有一条简单的经验法则</a:t>
              </a:r>
              <a:r>
                <a:rPr lang="en-US" altLang="zh-CN" sz="1600" dirty="0">
                  <a:latin typeface="+mn-ea"/>
                </a:rPr>
                <a:t>:</a:t>
              </a:r>
              <a:r>
                <a:rPr lang="zh-CN" altLang="en-US" sz="1600" dirty="0">
                  <a:latin typeface="+mn-ea"/>
                </a:rPr>
                <a:t>每一个屏幕应该仅保存一个重要的动作。对于你的程序而言，其每一屏都应该向那些使用它的用户提供一个有实际价值的独立动作。这使的它易于学习，易于使用，易于在必要的时候加入或创建。相比于一个凌乱的屏幕，</a:t>
              </a:r>
              <a:r>
                <a:rPr lang="en-US" altLang="zh-CN" sz="1600" dirty="0">
                  <a:latin typeface="+mn-ea"/>
                </a:rPr>
                <a:t>100</a:t>
              </a:r>
              <a:r>
                <a:rPr lang="zh-CN" altLang="en-US" sz="1600" dirty="0">
                  <a:latin typeface="+mn-ea"/>
                </a:rPr>
                <a:t>个清晰的屏幕才是更可取的。</a:t>
              </a:r>
              <a:endParaRPr lang="zh-CN" altLang="en-US" sz="1600" dirty="0">
                <a:solidFill>
                  <a:srgbClr val="2E2E2E"/>
                </a:solidFill>
                <a:latin typeface="+mn-ea"/>
                <a:cs typeface="Courier New" panose="02070309020205020404" pitchFamily="49" charset="0"/>
              </a:endParaRPr>
            </a:p>
          </p:txBody>
        </p:sp>
      </p:grpSp>
      <p:grpSp>
        <p:nvGrpSpPr>
          <p:cNvPr id="23" name="组合 22"/>
          <p:cNvGrpSpPr/>
          <p:nvPr/>
        </p:nvGrpSpPr>
        <p:grpSpPr>
          <a:xfrm>
            <a:off x="236856" y="1246931"/>
            <a:ext cx="9962806" cy="4918920"/>
            <a:chOff x="236856" y="1246931"/>
            <a:chExt cx="9934722" cy="491892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8" name="矩形 27"/>
              <p:cNvSpPr/>
              <p:nvPr/>
            </p:nvSpPr>
            <p:spPr>
              <a:xfrm>
                <a:off x="409810" y="1277664"/>
                <a:ext cx="1261884"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减少混乱</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26" name="矩形 25"/>
            <p:cNvSpPr/>
            <p:nvPr/>
          </p:nvSpPr>
          <p:spPr>
            <a:xfrm>
              <a:off x="255906" y="1790269"/>
              <a:ext cx="5326896" cy="1077218"/>
            </a:xfrm>
            <a:prstGeom prst="rect">
              <a:avLst/>
            </a:prstGeom>
          </p:spPr>
          <p:txBody>
            <a:bodyPr wrap="square">
              <a:spAutoFit/>
            </a:bodyPr>
            <a:lstStyle/>
            <a:p>
              <a:r>
                <a:rPr lang="zh-CN" altLang="en-US" sz="1600" dirty="0">
                  <a:latin typeface="+mn-ea"/>
                </a:rPr>
                <a:t>拿 </a:t>
              </a:r>
              <a:r>
                <a:rPr lang="en-US" altLang="zh-CN" sz="1600" dirty="0">
                  <a:latin typeface="+mn-ea"/>
                </a:rPr>
                <a:t>Uber </a:t>
              </a:r>
              <a:r>
                <a:rPr lang="zh-CN" altLang="en-US" sz="1600" dirty="0">
                  <a:latin typeface="+mn-ea"/>
                </a:rPr>
                <a:t>来说，</a:t>
              </a:r>
              <a:r>
                <a:rPr lang="en-US" altLang="zh-CN" sz="1600" dirty="0">
                  <a:latin typeface="+mn-ea"/>
                </a:rPr>
                <a:t>Uber</a:t>
              </a:r>
              <a:r>
                <a:rPr lang="zh-CN" altLang="en-US" sz="1600" dirty="0">
                  <a:latin typeface="+mn-ea"/>
                </a:rPr>
                <a:t>清楚地知道用户使用他们应用程序的目的是叫到一辆车，所以程序中并没有覆盖太多信息： 它能够基于地理数据自动定位用户的所在位置，唯一需要用户去做的事情就只是选择上车位置。</a:t>
              </a:r>
              <a:endParaRPr lang="zh-CN" altLang="en-US" sz="1600" dirty="0">
                <a:solidFill>
                  <a:srgbClr val="2E2E2E"/>
                </a:solidFill>
                <a:latin typeface="+mn-ea"/>
                <a:cs typeface="Courier New" panose="02070309020205020404" pitchFamily="49" charset="0"/>
              </a:endParaRPr>
            </a:p>
          </p:txBody>
        </p:sp>
      </p:grpSp>
      <p:grpSp>
        <p:nvGrpSpPr>
          <p:cNvPr id="43" name="组合 42"/>
          <p:cNvGrpSpPr/>
          <p:nvPr/>
        </p:nvGrpSpPr>
        <p:grpSpPr>
          <a:xfrm>
            <a:off x="236856" y="1247178"/>
            <a:ext cx="10133066" cy="4918920"/>
            <a:chOff x="236856" y="1246931"/>
            <a:chExt cx="10133066" cy="4918920"/>
          </a:xfrm>
        </p:grpSpPr>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48" name="矩形 47"/>
              <p:cNvSpPr/>
              <p:nvPr/>
            </p:nvSpPr>
            <p:spPr>
              <a:xfrm>
                <a:off x="255906" y="1276454"/>
                <a:ext cx="2069797"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使导航不言自明</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46" name="矩形 45"/>
            <p:cNvSpPr/>
            <p:nvPr/>
          </p:nvSpPr>
          <p:spPr>
            <a:xfrm>
              <a:off x="255906" y="1903147"/>
              <a:ext cx="5326896" cy="4031873"/>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对任何应用程序来说，帮助用户导航前往正确的地方都是相当重要的一件事情。优秀的导航设计就好比指导用户旅程的一只无形的手。毕竟，如果用户都发现不了，那么再酷的功能特性或最最吸引人的内容也是没用的。优秀的移动导航遵循以下</a:t>
              </a:r>
              <a:r>
                <a:rPr lang="zh-CN" altLang="en-US" sz="1600" dirty="0" smtClean="0">
                  <a:solidFill>
                    <a:srgbClr val="2E2E2E"/>
                  </a:solidFill>
                  <a:latin typeface="+mn-ea"/>
                  <a:cs typeface="Courier New" panose="02070309020205020404" pitchFamily="49" charset="0"/>
                </a:rPr>
                <a:t>基本原则：</a:t>
              </a:r>
              <a:endParaRPr lang="en-US" altLang="zh-CN" sz="1600" dirty="0" smtClean="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a:t>
              </a:r>
              <a:r>
                <a:rPr lang="en-US" altLang="zh-CN" sz="1600" dirty="0">
                  <a:solidFill>
                    <a:srgbClr val="2E2E2E"/>
                  </a:solidFill>
                  <a:latin typeface="+mn-ea"/>
                  <a:cs typeface="Courier New" panose="02070309020205020404" pitchFamily="49" charset="0"/>
                </a:rPr>
                <a:t>1</a:t>
              </a:r>
              <a:r>
                <a:rPr lang="zh-CN" altLang="en-US"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导航必须是连贯的。</a:t>
              </a:r>
              <a:r>
                <a:rPr lang="zh-CN" altLang="en-US" sz="1600" dirty="0">
                  <a:solidFill>
                    <a:srgbClr val="2E2E2E"/>
                  </a:solidFill>
                  <a:latin typeface="+mn-ea"/>
                  <a:cs typeface="Courier New" panose="02070309020205020404" pitchFamily="49" charset="0"/>
                </a:rPr>
                <a:t>首先，你应该使用恰当的标识物（正确的视觉隐喻），这样导航元素就不需要额外的解释说明用户就能理解，其次，要确保每个导航元素（如图表）指向了正确的目的地</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a:t>
              </a:r>
              <a:r>
                <a:rPr lang="en-US" altLang="zh-CN" sz="1600" dirty="0">
                  <a:solidFill>
                    <a:srgbClr val="2E2E2E"/>
                  </a:solidFill>
                  <a:latin typeface="+mn-ea"/>
                  <a:cs typeface="Courier New" panose="02070309020205020404" pitchFamily="49" charset="0"/>
                </a:rPr>
                <a:t>2</a:t>
              </a:r>
              <a:r>
                <a:rPr lang="zh-CN" altLang="en-US"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导航必须保持一致性。</a:t>
              </a:r>
              <a:r>
                <a:rPr lang="zh-CN" altLang="en-US" sz="1600" dirty="0">
                  <a:solidFill>
                    <a:srgbClr val="2E2E2E"/>
                  </a:solidFill>
                  <a:latin typeface="+mn-ea"/>
                  <a:cs typeface="Courier New" panose="02070309020205020404" pitchFamily="49" charset="0"/>
                </a:rPr>
                <a:t>在不同页面中，千万不要把导航控件移动到不同的位置或者隐藏起来。这样会很容易使用户迷失掉的</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a:t>
              </a:r>
              <a:r>
                <a:rPr lang="en-US" altLang="zh-CN" sz="1600" dirty="0">
                  <a:solidFill>
                    <a:srgbClr val="2E2E2E"/>
                  </a:solidFill>
                  <a:latin typeface="+mn-ea"/>
                  <a:cs typeface="Courier New" panose="02070309020205020404" pitchFamily="49" charset="0"/>
                </a:rPr>
                <a:t>3</a:t>
              </a:r>
              <a:r>
                <a:rPr lang="zh-CN" altLang="en-US"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导航应该传达出用户当前的位置。</a:t>
              </a:r>
              <a:r>
                <a:rPr lang="zh-CN" altLang="en-US" sz="1600" dirty="0">
                  <a:solidFill>
                    <a:srgbClr val="2E2E2E"/>
                  </a:solidFill>
                  <a:latin typeface="+mn-ea"/>
                  <a:cs typeface="Courier New" panose="02070309020205020404" pitchFamily="49" charset="0"/>
                </a:rPr>
                <a:t>无法表明当前位置可能是我们在应用程序菜单中最常看到的一个问题。“我在哪里？” 是用户要成功的导航前必须回答的基本问题之一。</a:t>
              </a:r>
            </a:p>
          </p:txBody>
        </p:sp>
      </p:grpSp>
      <p:grpSp>
        <p:nvGrpSpPr>
          <p:cNvPr id="60" name="组合 59"/>
          <p:cNvGrpSpPr/>
          <p:nvPr/>
        </p:nvGrpSpPr>
        <p:grpSpPr>
          <a:xfrm>
            <a:off x="210612" y="1247178"/>
            <a:ext cx="10925154" cy="4918920"/>
            <a:chOff x="236856" y="1246931"/>
            <a:chExt cx="10925154" cy="4918920"/>
          </a:xfrm>
        </p:grpSpPr>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5906" y="1276454"/>
                <a:ext cx="3416320"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基于内容的卡片式导航模式</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55906" y="1903147"/>
              <a:ext cx="5326896" cy="3539430"/>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lang="zh-CN" altLang="en-US" sz="1600" dirty="0">
                  <a:solidFill>
                    <a:srgbClr val="FF0000"/>
                  </a:solidFill>
                  <a:latin typeface="+mn-ea"/>
                  <a:cs typeface="Courier New" panose="02070309020205020404" pitchFamily="49" charset="0"/>
                </a:rPr>
                <a:t>卡片式设计能够统一而自由地组织内容</a:t>
              </a:r>
              <a:r>
                <a:rPr lang="zh-CN" altLang="en-US" sz="1600" dirty="0">
                  <a:solidFill>
                    <a:srgbClr val="2E2E2E"/>
                  </a:solidFill>
                  <a:latin typeface="+mn-ea"/>
                  <a:cs typeface="Courier New" panose="02070309020205020404" pitchFamily="49" charset="0"/>
                </a:rPr>
                <a:t>，并且很容易消化大量不同类型的内容</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en-US" altLang="zh-CN"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卡片将用户划分成更有意义的区块</a:t>
              </a:r>
              <a:r>
                <a:rPr lang="zh-CN" altLang="en-US" sz="1600" dirty="0">
                  <a:solidFill>
                    <a:srgbClr val="2E2E2E"/>
                  </a:solidFill>
                  <a:latin typeface="+mn-ea"/>
                  <a:cs typeface="Courier New" panose="02070309020205020404" pitchFamily="49" charset="0"/>
                </a:rPr>
                <a:t>，让屏幕的利用率更高。就像不同的文本段落组成文章一样，卡片式设计将不同类型的内容用卡片承载着，构成连贯的信息流</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zh-CN" altLang="en-US" sz="1600" dirty="0">
                <a:solidFill>
                  <a:srgbClr val="2E2E2E"/>
                </a:solidFill>
                <a:latin typeface="+mn-ea"/>
                <a:cs typeface="Courier New" panose="02070309020205020404" pitchFamily="49" charset="0"/>
              </a:endParaRPr>
            </a:p>
            <a:p>
              <a:r>
                <a:rPr lang="en-US" altLang="zh-CN"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卡片是为移动端触摸交互而生的</a:t>
              </a:r>
              <a:r>
                <a:rPr lang="zh-CN" altLang="en-US" sz="1600" dirty="0">
                  <a:solidFill>
                    <a:srgbClr val="2E2E2E"/>
                  </a:solidFill>
                  <a:latin typeface="+mn-ea"/>
                  <a:cs typeface="Courier New" panose="02070309020205020404" pitchFamily="49" charset="0"/>
                </a:rPr>
                <a:t>。用户无需学习就能够直观而自然的点击、滑动、翻转卡片交互，这是基于现实世界的物理规则的设计。</a:t>
              </a:r>
            </a:p>
          </p:txBody>
        </p:sp>
      </p:grpSp>
      <p:grpSp>
        <p:nvGrpSpPr>
          <p:cNvPr id="70" name="组合 69"/>
          <p:cNvGrpSpPr/>
          <p:nvPr/>
        </p:nvGrpSpPr>
        <p:grpSpPr>
          <a:xfrm>
            <a:off x="210612" y="1247178"/>
            <a:ext cx="10925155" cy="4918920"/>
            <a:chOff x="236855" y="1246931"/>
            <a:chExt cx="10925155" cy="4918920"/>
          </a:xfrm>
        </p:grpSpPr>
        <p:pic>
          <p:nvPicPr>
            <p:cNvPr id="71" name="图片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5" name="矩形 74"/>
              <p:cNvSpPr/>
              <p:nvPr/>
            </p:nvSpPr>
            <p:spPr>
              <a:xfrm>
                <a:off x="255906" y="1276454"/>
                <a:ext cx="5032147"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基于手指的触控点设计控件的布局和位置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3" name="矩形 72"/>
            <p:cNvSpPr/>
            <p:nvPr/>
          </p:nvSpPr>
          <p:spPr>
            <a:xfrm>
              <a:off x="255906" y="1903147"/>
              <a:ext cx="5326896" cy="3293209"/>
            </a:xfrm>
            <a:prstGeom prst="rect">
              <a:avLst/>
            </a:prstGeom>
          </p:spPr>
          <p:txBody>
            <a:bodyPr wrap="square">
              <a:spAutoFit/>
            </a:bodyPr>
            <a:lstStyle/>
            <a:p>
              <a:r>
                <a:rPr lang="en-US" altLang="zh-CN" sz="1600" dirty="0">
                  <a:solidFill>
                    <a:srgbClr val="2E2E2E"/>
                  </a:solidFill>
                  <a:latin typeface="+mn-ea"/>
                  <a:cs typeface="Courier New" panose="02070309020205020404" pitchFamily="49" charset="0"/>
                </a:rPr>
                <a:t>Steven Hoover </a:t>
              </a:r>
              <a:r>
                <a:rPr lang="zh-CN" altLang="en-US" sz="1600" dirty="0">
                  <a:solidFill>
                    <a:srgbClr val="2E2E2E"/>
                  </a:solidFill>
                  <a:latin typeface="+mn-ea"/>
                  <a:cs typeface="Courier New" panose="02070309020205020404" pitchFamily="49" charset="0"/>
                </a:rPr>
                <a:t>在他的“用户究竟如何使用移动设备”的研究中发现，</a:t>
              </a:r>
              <a:r>
                <a:rPr lang="en-US" altLang="zh-CN" sz="1600" dirty="0">
                  <a:solidFill>
                    <a:srgbClr val="2E2E2E"/>
                  </a:solidFill>
                  <a:latin typeface="+mn-ea"/>
                  <a:cs typeface="Courier New" panose="02070309020205020404" pitchFamily="49" charset="0"/>
                </a:rPr>
                <a:t>49%</a:t>
              </a:r>
              <a:r>
                <a:rPr lang="zh-CN" altLang="en-US" sz="1600" dirty="0">
                  <a:solidFill>
                    <a:srgbClr val="2E2E2E"/>
                  </a:solidFill>
                  <a:latin typeface="+mn-ea"/>
                  <a:cs typeface="Courier New" panose="02070309020205020404" pitchFamily="49" charset="0"/>
                </a:rPr>
                <a:t>的人习惯于使用单个拇指来完成所有操作。在下图中，屏幕中不同颜色的区域表明用户拇指能够触及的难度等级，其中，绿色区域表示很容易触及的范围，黄色则表示拇指要伸展开来才能够到，而要触达红色区域则要求用户改变设备的手持方式</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将顶级菜单，高频使用的控件和公有的动作放在绿色区域是非常重要的，因为单拇指能够很舒适的跟它们产生交互</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另一方面，把那些具有否定意义的动作（比如删除或清除）放在手指不容易触及到的红色区域，因为我们不希望用户意外的跟它们产生作用。</a:t>
              </a:r>
            </a:p>
          </p:txBody>
        </p:sp>
      </p:grpSp>
    </p:spTree>
    <p:extLst>
      <p:ext uri="{BB962C8B-B14F-4D97-AF65-F5344CB8AC3E}">
        <p14:creationId xmlns:p14="http://schemas.microsoft.com/office/powerpoint/2010/main" val="309233972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1815882"/>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你不应该将移动设计视作是孤立的。对用户来讲，创建一个在移动端、桌面端和平板端无缝结合的体验是非常重要的</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smtClean="0">
                <a:solidFill>
                  <a:srgbClr val="2E2E2E"/>
                </a:solidFill>
                <a:latin typeface="+mn-ea"/>
                <a:cs typeface="Courier New" panose="02070309020205020404" pitchFamily="49" charset="0"/>
              </a:rPr>
              <a:t>以</a:t>
            </a:r>
            <a:r>
              <a:rPr lang="en-US" altLang="zh-CN" sz="1600" dirty="0" smtClean="0">
                <a:solidFill>
                  <a:srgbClr val="2E2E2E"/>
                </a:solidFill>
                <a:latin typeface="+mn-ea"/>
                <a:cs typeface="Courier New" panose="02070309020205020404" pitchFamily="49" charset="0"/>
              </a:rPr>
              <a:t>IMOOC</a:t>
            </a:r>
            <a:r>
              <a:rPr lang="zh-CN" altLang="en-US" sz="1600" dirty="0" smtClean="0">
                <a:solidFill>
                  <a:srgbClr val="2E2E2E"/>
                </a:solidFill>
                <a:latin typeface="+mn-ea"/>
                <a:cs typeface="Courier New" panose="02070309020205020404" pitchFamily="49" charset="0"/>
              </a:rPr>
              <a:t>为</a:t>
            </a:r>
            <a:r>
              <a:rPr lang="zh-CN" altLang="en-US" sz="1600" dirty="0">
                <a:solidFill>
                  <a:srgbClr val="2E2E2E"/>
                </a:solidFill>
                <a:latin typeface="+mn-ea"/>
                <a:cs typeface="Courier New" panose="02070309020205020404" pitchFamily="49" charset="0"/>
              </a:rPr>
              <a:t>例，你</a:t>
            </a:r>
            <a:r>
              <a:rPr lang="zh-CN" altLang="en-US" sz="1600" dirty="0" smtClean="0">
                <a:solidFill>
                  <a:srgbClr val="2E2E2E"/>
                </a:solidFill>
                <a:latin typeface="+mn-ea"/>
                <a:cs typeface="Courier New" panose="02070309020205020404" pitchFamily="49" charset="0"/>
              </a:rPr>
              <a:t>在</a:t>
            </a:r>
            <a:r>
              <a:rPr lang="en-US" altLang="zh-CN" sz="1600" dirty="0" smtClean="0">
                <a:solidFill>
                  <a:srgbClr val="2E2E2E"/>
                </a:solidFill>
                <a:latin typeface="+mn-ea"/>
                <a:cs typeface="Courier New" panose="02070309020205020404" pitchFamily="49" charset="0"/>
              </a:rPr>
              <a:t>PC</a:t>
            </a:r>
            <a:r>
              <a:rPr lang="zh-CN" altLang="en-US" sz="1600" dirty="0" smtClean="0">
                <a:solidFill>
                  <a:srgbClr val="2E2E2E"/>
                </a:solidFill>
                <a:latin typeface="+mn-ea"/>
                <a:cs typeface="Courier New" panose="02070309020205020404" pitchFamily="49" charset="0"/>
              </a:rPr>
              <a:t>端的各种操作所产生的数据会在移动端得到同步。</a:t>
            </a:r>
            <a:r>
              <a:rPr lang="en-US" altLang="zh-CN" sz="1600" dirty="0" smtClean="0">
                <a:solidFill>
                  <a:srgbClr val="2E2E2E"/>
                </a:solidFill>
                <a:latin typeface="+mn-ea"/>
                <a:cs typeface="Courier New" panose="02070309020205020404" pitchFamily="49" charset="0"/>
              </a:rPr>
              <a:t>IMOOC</a:t>
            </a:r>
            <a:r>
              <a:rPr lang="zh-CN" altLang="en-US" sz="1600" dirty="0" smtClean="0">
                <a:solidFill>
                  <a:srgbClr val="2E2E2E"/>
                </a:solidFill>
                <a:latin typeface="+mn-ea"/>
                <a:cs typeface="Courier New" panose="02070309020205020404" pitchFamily="49" charset="0"/>
              </a:rPr>
              <a:t>意识</a:t>
            </a:r>
            <a:r>
              <a:rPr lang="zh-CN" altLang="en-US" sz="1600" dirty="0">
                <a:solidFill>
                  <a:srgbClr val="2E2E2E"/>
                </a:solidFill>
                <a:latin typeface="+mn-ea"/>
                <a:cs typeface="Courier New" panose="02070309020205020404" pitchFamily="49" charset="0"/>
              </a:rPr>
              <a:t>到在跨平台间保持这种数据的同步，创建出良好的无缝结合的体验是非常重要的。</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p>
        </p:txBody>
      </p:sp>
    </p:spTree>
    <p:extLst>
      <p:ext uri="{BB962C8B-B14F-4D97-AF65-F5344CB8AC3E}">
        <p14:creationId xmlns:p14="http://schemas.microsoft.com/office/powerpoint/2010/main" val="429214682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2308324"/>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控件的大最好要控制在</a:t>
              </a:r>
              <a:r>
                <a:rPr lang="en-US" altLang="zh-CN" sz="1600" dirty="0">
                  <a:solidFill>
                    <a:srgbClr val="2E2E2E"/>
                  </a:solidFill>
                  <a:latin typeface="+mn-ea"/>
                  <a:cs typeface="Courier New" panose="02070309020205020404" pitchFamily="49" charset="0"/>
                </a:rPr>
                <a:t>7 – 10</a:t>
              </a:r>
              <a:r>
                <a:rPr lang="zh-CN" altLang="en-US" sz="1600" dirty="0">
                  <a:solidFill>
                    <a:srgbClr val="2E2E2E"/>
                  </a:solidFill>
                  <a:latin typeface="+mn-ea"/>
                  <a:cs typeface="Courier New" panose="02070309020205020404" pitchFamily="49" charset="0"/>
                </a:rPr>
                <a:t>毫米，这样用户方能够准确地使用手指触及到。；另一方面，用户在跟控件产生交互时，控件的边缘应该是可见的，能够以清晰的视觉反馈向用户传达他们确实触及到控件本身了。</a:t>
              </a:r>
            </a:p>
            <a:p>
              <a:endParaRPr lang="zh-CN" altLang="en-US" sz="1600" dirty="0">
                <a:solidFill>
                  <a:srgbClr val="2E2E2E"/>
                </a:solidFill>
                <a:latin typeface="+mn-ea"/>
                <a:cs typeface="Courier New" panose="02070309020205020404" pitchFamily="49" charset="0"/>
              </a:endParaRPr>
            </a:p>
          </p:txBody>
        </p:sp>
      </p:grpSp>
      <p:grpSp>
        <p:nvGrpSpPr>
          <p:cNvPr id="66" name="组合 65"/>
          <p:cNvGrpSpPr/>
          <p:nvPr/>
        </p:nvGrpSpPr>
        <p:grpSpPr>
          <a:xfrm>
            <a:off x="262558" y="1247178"/>
            <a:ext cx="11786505" cy="4918920"/>
            <a:chOff x="236856" y="1246931"/>
            <a:chExt cx="11786505" cy="4918920"/>
          </a:xfrm>
        </p:grpSpPr>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2800767"/>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您可能有一个挺吸引人的想法，即把所有信息都进行尺寸上的压缩也照样能显示很多的内容。但无论如何，你应该杜绝这种想法。</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针对移动端的一条经验法则：</a:t>
              </a:r>
              <a:r>
                <a:rPr lang="zh-CN" altLang="en-US" sz="1600" dirty="0">
                  <a:solidFill>
                    <a:srgbClr val="FF0000"/>
                  </a:solidFill>
                  <a:latin typeface="+mn-ea"/>
                  <a:cs typeface="Courier New" panose="02070309020205020404" pitchFamily="49" charset="0"/>
                </a:rPr>
                <a:t>文本大小应该至少在</a:t>
              </a:r>
              <a:r>
                <a:rPr lang="en-US" altLang="zh-CN" sz="1600" dirty="0">
                  <a:solidFill>
                    <a:srgbClr val="FF0000"/>
                  </a:solidFill>
                  <a:latin typeface="+mn-ea"/>
                  <a:cs typeface="Courier New" panose="02070309020205020404" pitchFamily="49" charset="0"/>
                </a:rPr>
                <a:t>11pt</a:t>
              </a:r>
              <a:r>
                <a:rPr lang="zh-CN" altLang="en-US" sz="1600" dirty="0">
                  <a:solidFill>
                    <a:srgbClr val="FF0000"/>
                  </a:solidFill>
                  <a:latin typeface="+mn-ea"/>
                  <a:cs typeface="Courier New" panose="02070309020205020404" pitchFamily="49" charset="0"/>
                </a:rPr>
                <a:t>左右，好让用户在不用放大的情况也能够清晰的浏览</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FF0000"/>
                  </a:solidFill>
                  <a:latin typeface="+mn-ea"/>
                  <a:cs typeface="Courier New" panose="02070309020205020404" pitchFamily="49" charset="0"/>
                </a:rPr>
                <a:t>通过增加行高或字符间距都能够提高易读性</a:t>
              </a:r>
              <a:r>
                <a:rPr lang="zh-CN" altLang="en-US" sz="1600" dirty="0">
                  <a:solidFill>
                    <a:srgbClr val="2E2E2E"/>
                  </a:solidFill>
                  <a:latin typeface="+mn-ea"/>
                  <a:cs typeface="Courier New" panose="02070309020205020404" pitchFamily="49" charset="0"/>
                </a:rPr>
                <a:t>，合适的大量的留白可以使一些最乱的界面也能够看上去简洁不少。</a:t>
              </a:r>
            </a:p>
          </p:txBody>
        </p:sp>
      </p:grpSp>
      <p:grpSp>
        <p:nvGrpSpPr>
          <p:cNvPr id="76" name="组合 75"/>
          <p:cNvGrpSpPr/>
          <p:nvPr/>
        </p:nvGrpSpPr>
        <p:grpSpPr>
          <a:xfrm>
            <a:off x="236856" y="1246931"/>
            <a:ext cx="11786505" cy="4918920"/>
            <a:chOff x="236856" y="1246931"/>
            <a:chExt cx="11786505" cy="4918920"/>
          </a:xfrm>
        </p:grpSpPr>
        <p:pic>
          <p:nvPicPr>
            <p:cNvPr id="77" name="图片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3293209"/>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应该使用颜色和对比度来帮助用户查看和解读你的内容。选择出能够支撑你的程序可用性的主色调、次要色和强调色，确保不同的界面元素间有足够的色彩对比度以使那些视力不佳的用户也能浏览使用你的程序。</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1600" dirty="0">
                  <a:solidFill>
                    <a:srgbClr val="2E2E2E"/>
                  </a:solidFill>
                  <a:latin typeface="+mn-ea"/>
                  <a:cs typeface="Courier New" panose="02070309020205020404" pitchFamily="49" charset="0"/>
                </a:rPr>
                <a:t>W3C </a:t>
              </a:r>
              <a:r>
                <a:rPr lang="zh-CN" altLang="en-US" sz="1600" dirty="0">
                  <a:solidFill>
                    <a:srgbClr val="2E2E2E"/>
                  </a:solidFill>
                  <a:latin typeface="+mn-ea"/>
                  <a:cs typeface="Courier New" panose="02070309020205020404" pitchFamily="49" charset="0"/>
                </a:rPr>
                <a:t>中针对正文文本和图像文本的对比度给出以下的推荐比值：</a:t>
              </a:r>
            </a:p>
            <a:p>
              <a:endParaRPr lang="zh-CN" altLang="en-US" sz="1600" dirty="0">
                <a:solidFill>
                  <a:srgbClr val="2E2E2E"/>
                </a:solidFill>
                <a:latin typeface="+mn-ea"/>
                <a:cs typeface="Courier New" panose="02070309020205020404" pitchFamily="49" charset="0"/>
              </a:endParaRPr>
            </a:p>
            <a:p>
              <a:r>
                <a:rPr lang="zh-CN" altLang="en-US" sz="1600" dirty="0">
                  <a:solidFill>
                    <a:srgbClr val="FF0000"/>
                  </a:solidFill>
                  <a:latin typeface="+mn-ea"/>
                  <a:cs typeface="Courier New" panose="02070309020205020404" pitchFamily="49" charset="0"/>
                </a:rPr>
                <a:t>小号文本跟其背景色的对比度应至少为</a:t>
              </a:r>
              <a:r>
                <a:rPr lang="en-US" altLang="zh-CN" sz="1600" dirty="0">
                  <a:solidFill>
                    <a:srgbClr val="FF0000"/>
                  </a:solidFill>
                  <a:latin typeface="+mn-ea"/>
                  <a:cs typeface="Courier New" panose="02070309020205020404" pitchFamily="49" charset="0"/>
                </a:rPr>
                <a:t>4.5:1</a:t>
              </a:r>
              <a:r>
                <a:rPr lang="zh-CN" altLang="en-US" sz="1600" dirty="0">
                  <a:solidFill>
                    <a:srgbClr val="FF0000"/>
                  </a:solidFill>
                  <a:latin typeface="+mn-ea"/>
                  <a:cs typeface="Courier New" panose="02070309020205020404" pitchFamily="49" charset="0"/>
                </a:rPr>
                <a:t>。</a:t>
              </a:r>
            </a:p>
            <a:p>
              <a:endParaRPr lang="zh-CN" altLang="en-US" sz="1600" dirty="0">
                <a:solidFill>
                  <a:srgbClr val="FF0000"/>
                </a:solidFill>
                <a:latin typeface="+mn-ea"/>
                <a:cs typeface="Courier New" panose="02070309020205020404" pitchFamily="49" charset="0"/>
              </a:endParaRPr>
            </a:p>
            <a:p>
              <a:r>
                <a:rPr lang="zh-CN" altLang="en-US" sz="1600" dirty="0">
                  <a:solidFill>
                    <a:srgbClr val="FF0000"/>
                  </a:solidFill>
                  <a:latin typeface="+mn-ea"/>
                  <a:cs typeface="Courier New" panose="02070309020205020404" pitchFamily="49" charset="0"/>
                </a:rPr>
                <a:t>大号文本（</a:t>
              </a:r>
              <a:r>
                <a:rPr lang="en-US" altLang="zh-CN" sz="1600" dirty="0">
                  <a:solidFill>
                    <a:srgbClr val="FF0000"/>
                  </a:solidFill>
                  <a:latin typeface="+mn-ea"/>
                  <a:cs typeface="Courier New" panose="02070309020205020404" pitchFamily="49" charset="0"/>
                </a:rPr>
                <a:t>14 </a:t>
              </a:r>
              <a:r>
                <a:rPr lang="en-US" altLang="zh-CN" sz="1600" dirty="0" err="1">
                  <a:solidFill>
                    <a:srgbClr val="FF0000"/>
                  </a:solidFill>
                  <a:latin typeface="+mn-ea"/>
                  <a:cs typeface="Courier New" panose="02070309020205020404" pitchFamily="49" charset="0"/>
                </a:rPr>
                <a:t>pt</a:t>
              </a:r>
              <a:r>
                <a:rPr lang="en-US" altLang="zh-CN" sz="1600" dirty="0">
                  <a:solidFill>
                    <a:srgbClr val="FF0000"/>
                  </a:solidFill>
                  <a:latin typeface="+mn-ea"/>
                  <a:cs typeface="Courier New" panose="02070309020205020404" pitchFamily="49" charset="0"/>
                </a:rPr>
                <a:t> bold/18 </a:t>
              </a:r>
              <a:r>
                <a:rPr lang="en-US" altLang="zh-CN" sz="1600" dirty="0" err="1">
                  <a:solidFill>
                    <a:srgbClr val="FF0000"/>
                  </a:solidFill>
                  <a:latin typeface="+mn-ea"/>
                  <a:cs typeface="Courier New" panose="02070309020205020404" pitchFamily="49" charset="0"/>
                </a:rPr>
                <a:t>pt</a:t>
              </a:r>
              <a:r>
                <a:rPr lang="en-US" altLang="zh-CN" sz="1600" dirty="0">
                  <a:solidFill>
                    <a:srgbClr val="FF0000"/>
                  </a:solidFill>
                  <a:latin typeface="+mn-ea"/>
                  <a:cs typeface="Courier New" panose="02070309020205020404" pitchFamily="49" charset="0"/>
                </a:rPr>
                <a:t> regular</a:t>
              </a:r>
              <a:r>
                <a:rPr lang="zh-CN" altLang="en-US" sz="1600" dirty="0">
                  <a:solidFill>
                    <a:srgbClr val="FF0000"/>
                  </a:solidFill>
                  <a:latin typeface="+mn-ea"/>
                  <a:cs typeface="Courier New" panose="02070309020205020404" pitchFamily="49" charset="0"/>
                </a:rPr>
                <a:t>及以上）跟其背景色的对比度至少为</a:t>
              </a:r>
              <a:r>
                <a:rPr lang="en-US" altLang="zh-CN" sz="1600" dirty="0">
                  <a:solidFill>
                    <a:srgbClr val="FF0000"/>
                  </a:solidFill>
                  <a:latin typeface="+mn-ea"/>
                  <a:cs typeface="Courier New" panose="02070309020205020404" pitchFamily="49" charset="0"/>
                </a:rPr>
                <a:t>3:1</a:t>
              </a:r>
              <a:r>
                <a:rPr lang="zh-CN" altLang="en-US" sz="1600" dirty="0">
                  <a:solidFill>
                    <a:srgbClr val="FF0000"/>
                  </a:solidFill>
                  <a:latin typeface="+mn-ea"/>
                  <a:cs typeface="Courier New" panose="02070309020205020404" pitchFamily="49" charset="0"/>
                </a:rPr>
                <a:t>。</a:t>
              </a:r>
            </a:p>
          </p:txBody>
        </p:sp>
      </p:grpSp>
      <p:grpSp>
        <p:nvGrpSpPr>
          <p:cNvPr id="86" name="组合 85"/>
          <p:cNvGrpSpPr/>
          <p:nvPr/>
        </p:nvGrpSpPr>
        <p:grpSpPr>
          <a:xfrm>
            <a:off x="236856" y="1247178"/>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077218"/>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smtClean="0">
                  <a:solidFill>
                    <a:srgbClr val="2E2E2E"/>
                  </a:solidFill>
                  <a:latin typeface="+mn-ea"/>
                  <a:cs typeface="Courier New" panose="02070309020205020404" pitchFamily="49" charset="0"/>
                </a:endParaRPr>
              </a:p>
              <a:p>
                <a:r>
                  <a:rPr lang="zh-CN" altLang="en-US" sz="1600" dirty="0">
                    <a:latin typeface="+mn-ea"/>
                    <a:cs typeface="Courier New" panose="02070309020205020404" pitchFamily="49" charset="0"/>
                  </a:rPr>
                  <a:t>图标和其他关键的元素同样应该遵循上述的对比度推荐值</a:t>
                </a:r>
                <a:r>
                  <a:rPr lang="zh-CN" altLang="en-US" sz="1600" dirty="0">
                    <a:solidFill>
                      <a:srgbClr val="FF0000"/>
                    </a:solidFill>
                    <a:latin typeface="+mn-ea"/>
                    <a:cs typeface="Courier New" panose="02070309020205020404" pitchFamily="49" charset="0"/>
                  </a:rPr>
                  <a:t>。</a:t>
                </a:r>
              </a:p>
            </p:txBody>
          </p:sp>
        </p:grpSp>
        <p:pic>
          <p:nvPicPr>
            <p:cNvPr id="88" name="图片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extLst>
      <p:ext uri="{BB962C8B-B14F-4D97-AF65-F5344CB8AC3E}">
        <p14:creationId xmlns:p14="http://schemas.microsoft.com/office/powerpoint/2010/main" val="339966153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046988"/>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对于</a:t>
                </a:r>
                <a:r>
                  <a:rPr lang="en-US" altLang="zh-CN" sz="1600" dirty="0">
                    <a:solidFill>
                      <a:srgbClr val="2E2E2E"/>
                    </a:solidFill>
                    <a:latin typeface="+mn-ea"/>
                    <a:cs typeface="Courier New" panose="02070309020205020404" pitchFamily="49" charset="0"/>
                  </a:rPr>
                  <a:t>UI</a:t>
                </a:r>
                <a:r>
                  <a:rPr lang="zh-CN" altLang="en-US" sz="1600" dirty="0">
                    <a:solidFill>
                      <a:srgbClr val="2E2E2E"/>
                    </a:solidFill>
                    <a:latin typeface="+mn-ea"/>
                    <a:cs typeface="Courier New" panose="02070309020205020404" pitchFamily="49" charset="0"/>
                  </a:rPr>
                  <a:t>的状态设计，</a:t>
                </a:r>
                <a:r>
                  <a:rPr lang="en-US" altLang="zh-CN" sz="1600" dirty="0" err="1">
                    <a:solidFill>
                      <a:srgbClr val="2E2E2E"/>
                    </a:solidFill>
                    <a:latin typeface="+mn-ea"/>
                    <a:cs typeface="Courier New" panose="02070309020205020404" pitchFamily="49" charset="0"/>
                  </a:rPr>
                  <a:t>Jakob</a:t>
                </a:r>
                <a:r>
                  <a:rPr lang="en-US" altLang="zh-CN" sz="1600" dirty="0">
                    <a:solidFill>
                      <a:srgbClr val="2E2E2E"/>
                    </a:solidFill>
                    <a:latin typeface="+mn-ea"/>
                    <a:cs typeface="Courier New" panose="02070309020205020404" pitchFamily="49" charset="0"/>
                  </a:rPr>
                  <a:t> Nielsen </a:t>
                </a:r>
                <a:r>
                  <a:rPr lang="zh-CN" altLang="en-US" sz="1600" dirty="0">
                    <a:solidFill>
                      <a:srgbClr val="2E2E2E"/>
                    </a:solidFill>
                    <a:latin typeface="+mn-ea"/>
                    <a:cs typeface="Courier New" panose="02070309020205020404" pitchFamily="49" charset="0"/>
                  </a:rPr>
                  <a:t>曾经说过，“系统应当始终通过合理的反馈告知用户当前正在发生的事情，所处的状态。”这也就意味着界面需要通过反馈让用户明白发生了什么，而无需用户猜测。而带有动效的微交互正是以提供视觉反馈而闻名。</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想要展现创意十足的微交互动效，数据的上传和下载过程都是不错的选择</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另外一个经典的案例就是下来刷新，这是目前移动端</a:t>
                </a:r>
                <a:r>
                  <a:rPr lang="en-US" altLang="zh-CN" sz="1600" dirty="0">
                    <a:solidFill>
                      <a:srgbClr val="2E2E2E"/>
                    </a:solidFill>
                    <a:latin typeface="+mn-ea"/>
                    <a:cs typeface="Courier New" panose="02070309020205020404" pitchFamily="49" charset="0"/>
                  </a:rPr>
                  <a:t>UI</a:t>
                </a:r>
                <a:r>
                  <a:rPr lang="zh-CN" altLang="en-US" sz="1600" dirty="0">
                    <a:solidFill>
                      <a:srgbClr val="2E2E2E"/>
                    </a:solidFill>
                    <a:latin typeface="+mn-ea"/>
                    <a:cs typeface="Courier New" panose="02070309020205020404" pitchFamily="49" charset="0"/>
                  </a:rPr>
                  <a:t>中内容更新最常见的交互手段，一个畅快的下拉刷新微交互动效能够让用户欲罢不能。</a:t>
                </a:r>
              </a:p>
            </p:txBody>
          </p:sp>
        </p:gr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294" y="3723221"/>
              <a:ext cx="3505615" cy="2629211"/>
            </a:xfrm>
            <a:prstGeom prst="rect">
              <a:avLst/>
            </a:prstGeom>
          </p:spPr>
        </p:pic>
      </p:grpSp>
      <p:grpSp>
        <p:nvGrpSpPr>
          <p:cNvPr id="50" name="组合 49"/>
          <p:cNvGrpSpPr/>
          <p:nvPr/>
        </p:nvGrpSpPr>
        <p:grpSpPr>
          <a:xfrm>
            <a:off x="236855" y="1244355"/>
            <a:ext cx="10450972" cy="4918920"/>
            <a:chOff x="236856" y="1246931"/>
            <a:chExt cx="10450972" cy="4918920"/>
          </a:xfrm>
        </p:grpSpPr>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255906" y="1790269"/>
              <a:ext cx="5326896" cy="2800767"/>
            </a:xfrm>
            <a:prstGeom prst="rect">
              <a:avLst/>
            </a:prstGeom>
          </p:spPr>
          <p:txBody>
            <a:bodyPr wrap="square">
              <a:spAutoFit/>
            </a:bodyPr>
            <a:lstStyle/>
            <a:p>
              <a:r>
                <a:rPr lang="zh-CN" altLang="en-US" sz="1600" dirty="0" smtClean="0">
                  <a:solidFill>
                    <a:srgbClr val="2E2E2E"/>
                  </a:solidFill>
                  <a:latin typeface="+mn-ea"/>
                  <a:cs typeface="Courier New" panose="02070309020205020404" pitchFamily="49" charset="0"/>
                </a:rPr>
                <a:t>   即使</a:t>
              </a:r>
              <a:r>
                <a:rPr lang="zh-CN" altLang="en-US" sz="1600" dirty="0">
                  <a:solidFill>
                    <a:srgbClr val="2E2E2E"/>
                  </a:solidFill>
                  <a:latin typeface="+mn-ea"/>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1600" dirty="0">
                  <a:solidFill>
                    <a:srgbClr val="FF0000"/>
                  </a:solidFill>
                  <a:latin typeface="+mn-ea"/>
                  <a:cs typeface="Courier New" panose="02070309020205020404" pitchFamily="49" charset="0"/>
                </a:rPr>
                <a:t>UI</a:t>
              </a:r>
              <a:r>
                <a:rPr lang="zh-CN" altLang="en-US" sz="1600" dirty="0">
                  <a:solidFill>
                    <a:srgbClr val="FF0000"/>
                  </a:solidFill>
                  <a:latin typeface="+mn-ea"/>
                  <a:cs typeface="Courier New" panose="02070309020205020404" pitchFamily="49" charset="0"/>
                </a:rPr>
                <a:t>界面中的按钮能够模仿现实中的按钮反馈来强化交互，简单的说来，就是让用户输入和操作的视觉反馈更加明显一些</a:t>
              </a:r>
              <a:r>
                <a:rPr lang="zh-CN" altLang="en-US" sz="1600" dirty="0" smtClean="0">
                  <a:solidFill>
                    <a:srgbClr val="FF0000"/>
                  </a:solidFill>
                  <a:latin typeface="+mn-ea"/>
                  <a:cs typeface="Courier New" panose="02070309020205020404" pitchFamily="49" charset="0"/>
                </a:rPr>
                <a:t>。</a:t>
              </a:r>
              <a:endParaRPr lang="en-US" altLang="zh-CN" sz="1600" dirty="0" smtClean="0">
                <a:solidFill>
                  <a:srgbClr val="FF0000"/>
                </a:solidFill>
                <a:latin typeface="+mn-ea"/>
                <a:cs typeface="Courier New" panose="02070309020205020404" pitchFamily="49" charset="0"/>
              </a:endParaRPr>
            </a:p>
            <a:p>
              <a:endParaRPr lang="en-US" altLang="zh-CN" sz="1600" dirty="0" smtClean="0">
                <a:solidFill>
                  <a:srgbClr val="2E2E2E"/>
                </a:solidFill>
                <a:latin typeface="+mn-ea"/>
                <a:cs typeface="Courier New" panose="02070309020205020404" pitchFamily="49" charset="0"/>
              </a:endParaRPr>
            </a:p>
            <a:p>
              <a:r>
                <a:rPr lang="zh-CN" altLang="en-US" sz="1600" dirty="0" smtClean="0">
                  <a:solidFill>
                    <a:srgbClr val="2E2E2E"/>
                  </a:solidFill>
                  <a:latin typeface="+mn-ea"/>
                  <a:cs typeface="Courier New" panose="02070309020205020404" pitchFamily="49" charset="0"/>
                </a:rPr>
                <a:t>   视觉</a:t>
              </a:r>
              <a:r>
                <a:rPr lang="zh-CN" altLang="en-US" sz="1600" dirty="0">
                  <a:solidFill>
                    <a:srgbClr val="2E2E2E"/>
                  </a:solidFill>
                  <a:latin typeface="+mn-ea"/>
                  <a:cs typeface="Courier New" panose="02070309020205020404" pitchFamily="49" charset="0"/>
                </a:rPr>
                <a:t>反馈之所以有用，是因为它符合用户对于交互的期望，当用户针对某个控件进行了操作，而它们给予了对应的反馈，这种感觉是非常良好的。</a:t>
              </a:r>
            </a:p>
          </p:txBody>
        </p:sp>
      </p:grpSp>
      <p:grpSp>
        <p:nvGrpSpPr>
          <p:cNvPr id="60" name="组合 59"/>
          <p:cNvGrpSpPr/>
          <p:nvPr/>
        </p:nvGrpSpPr>
        <p:grpSpPr>
          <a:xfrm>
            <a:off x="245427" y="1247178"/>
            <a:ext cx="10674315" cy="4918920"/>
            <a:chOff x="236856" y="1246931"/>
            <a:chExt cx="10674315" cy="4918920"/>
          </a:xfrm>
        </p:grpSpPr>
        <p:pic>
          <p:nvPicPr>
            <p:cNvPr id="61" name="图片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55906" y="1790269"/>
              <a:ext cx="5326896" cy="2308324"/>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动效一个很重要的功能，是展现状态和内容的转变与过渡，用来解释屏幕上各种元素的排布和</a:t>
              </a:r>
              <a:r>
                <a:rPr lang="zh-CN" altLang="en-US" sz="1600" dirty="0" smtClean="0">
                  <a:solidFill>
                    <a:srgbClr val="2E2E2E"/>
                  </a:solidFill>
                  <a:latin typeface="+mn-ea"/>
                  <a:cs typeface="Courier New" panose="02070309020205020404" pitchFamily="49" charset="0"/>
                </a:rPr>
                <a:t>层次。</a:t>
              </a:r>
              <a:endParaRPr lang="en-US" altLang="zh-CN" sz="1600" dirty="0" smtClean="0">
                <a:solidFill>
                  <a:srgbClr val="2E2E2E"/>
                </a:solidFill>
                <a:latin typeface="+mn-ea"/>
                <a:cs typeface="Courier New" panose="02070309020205020404" pitchFamily="49" charset="0"/>
              </a:endParaRPr>
            </a:p>
            <a:p>
              <a:endParaRPr lang="en-US" altLang="zh-CN" sz="1600" dirty="0" smtClean="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图标可能会从一个形状变为另外一个形状，在不同的时间以不同的功能呈现，而这种过渡和转变就是靠动效来表现的。</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动效设计的优势不仅仅是单纯的引导，它让转变和过渡的等待过程变得更加有趣，愉悦用户。</a:t>
              </a:r>
            </a:p>
          </p:txBody>
        </p:sp>
      </p:grpSp>
      <p:grpSp>
        <p:nvGrpSpPr>
          <p:cNvPr id="102" name="组合 101"/>
          <p:cNvGrpSpPr/>
          <p:nvPr/>
        </p:nvGrpSpPr>
        <p:grpSpPr>
          <a:xfrm>
            <a:off x="245426" y="1240801"/>
            <a:ext cx="10156052" cy="5110802"/>
            <a:chOff x="236856" y="1241630"/>
            <a:chExt cx="10156052" cy="5110802"/>
          </a:xfrm>
        </p:grpSpPr>
        <p:grpSp>
          <p:nvGrpSpPr>
            <p:cNvPr id="103" name="组合 102"/>
            <p:cNvGrpSpPr/>
            <p:nvPr/>
          </p:nvGrpSpPr>
          <p:grpSpPr>
            <a:xfrm>
              <a:off x="236856" y="1241630"/>
              <a:ext cx="9810220" cy="4924221"/>
              <a:chOff x="236856" y="1241630"/>
              <a:chExt cx="9810220" cy="4924221"/>
            </a:xfrm>
          </p:grpSpPr>
          <p:pic>
            <p:nvPicPr>
              <p:cNvPr id="105" name="图片 10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8723" y="1241630"/>
                <a:ext cx="3168353" cy="2376265"/>
              </a:xfrm>
              <a:prstGeom prst="rect">
                <a:avLst/>
              </a:prstGeom>
            </p:spPr>
          </p:pic>
          <p:grpSp>
            <p:nvGrpSpPr>
              <p:cNvPr id="106" name="组合 105"/>
              <p:cNvGrpSpPr/>
              <p:nvPr/>
            </p:nvGrpSpPr>
            <p:grpSpPr>
              <a:xfrm>
                <a:off x="236856" y="1246931"/>
                <a:ext cx="5426302" cy="4918920"/>
                <a:chOff x="236856" y="1246931"/>
                <a:chExt cx="5426302" cy="4918920"/>
              </a:xfrm>
            </p:grpSpPr>
            <p:grpSp>
              <p:nvGrpSpPr>
                <p:cNvPr id="108" name="组合 107"/>
                <p:cNvGrpSpPr/>
                <p:nvPr/>
              </p:nvGrpSpPr>
              <p:grpSpPr>
                <a:xfrm>
                  <a:off x="236856" y="1246931"/>
                  <a:ext cx="5426302" cy="4918920"/>
                  <a:chOff x="237031" y="1247120"/>
                  <a:chExt cx="7776863" cy="4918979"/>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776863" cy="4918979"/>
                    <a:chOff x="1285644" y="1756066"/>
                    <a:chExt cx="7135478" cy="3589033"/>
                  </a:xfrm>
                </p:grpSpPr>
                <p:sp>
                  <p:nvSpPr>
                    <p:cNvPr id="112" name="矩形 11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255906" y="1790269"/>
                <a:ext cx="5326896" cy="2062103"/>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当用户看到这些作为触发反馈的动画效果的时候，就明白他们的操作完成了。</a:t>
                </a:r>
              </a:p>
            </p:txBody>
          </p:sp>
        </p:grpSp>
        <p:pic>
          <p:nvPicPr>
            <p:cNvPr id="104" name="图片 10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7294" y="3723221"/>
              <a:ext cx="3505614" cy="2629211"/>
            </a:xfrm>
            <a:prstGeom prst="rect">
              <a:avLst/>
            </a:prstGeom>
          </p:spPr>
        </p:pic>
      </p:grpSp>
    </p:spTree>
    <p:extLst>
      <p:ext uri="{BB962C8B-B14F-4D97-AF65-F5344CB8AC3E}">
        <p14:creationId xmlns:p14="http://schemas.microsoft.com/office/powerpoint/2010/main" val="402293640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338554"/>
            </a:xfrm>
            <a:prstGeom prst="rect">
              <a:avLst/>
            </a:prstGeom>
          </p:spPr>
          <p:txBody>
            <a:bodyPr wrap="square">
              <a:spAutoFit/>
            </a:bodyPr>
            <a:lstStyle/>
            <a:p>
              <a:r>
                <a:rPr lang="en-US" altLang="zh-CN" sz="1600" dirty="0" smtClean="0">
                  <a:solidFill>
                    <a:srgbClr val="2E2E2E"/>
                  </a:solidFill>
                  <a:latin typeface="+mn-ea"/>
                  <a:cs typeface="Courier New" panose="02070309020205020404" pitchFamily="49" charset="0"/>
                </a:rPr>
                <a:t>1. </a:t>
              </a:r>
              <a:r>
                <a:rPr lang="zh-CN" altLang="en-US" sz="1600" dirty="0">
                  <a:solidFill>
                    <a:srgbClr val="2E2E2E"/>
                  </a:solidFill>
                  <a:latin typeface="+mn-ea"/>
                  <a:cs typeface="Courier New" panose="02070309020205020404" pitchFamily="49" charset="0"/>
                </a:rPr>
                <a:t>简要复述</a:t>
              </a:r>
              <a:r>
                <a:rPr lang="zh-CN" altLang="en-US" sz="1600" dirty="0" smtClean="0">
                  <a:solidFill>
                    <a:srgbClr val="2E2E2E"/>
                  </a:solidFill>
                  <a:latin typeface="+mn-ea"/>
                  <a:cs typeface="Courier New" panose="02070309020205020404" pitchFamily="49" charset="0"/>
                </a:rPr>
                <a:t>原型设计的几个原则？</a:t>
              </a:r>
              <a:endParaRPr lang="zh-CN" altLang="en-US" sz="1600" dirty="0">
                <a:solidFill>
                  <a:srgbClr val="2E2E2E"/>
                </a:solidFill>
                <a:latin typeface="+mn-ea"/>
                <a:cs typeface="Courier New" panose="02070309020205020404" pitchFamily="49" charset="0"/>
              </a:endParaRPr>
            </a:p>
          </p:txBody>
        </p:sp>
      </p:grpSp>
    </p:spTree>
    <p:extLst>
      <p:ext uri="{BB962C8B-B14F-4D97-AF65-F5344CB8AC3E}">
        <p14:creationId xmlns:p14="http://schemas.microsoft.com/office/powerpoint/2010/main" val="2265070783"/>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384995"/>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2246769"/>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extLst>
      <p:ext uri="{BB962C8B-B14F-4D97-AF65-F5344CB8AC3E}">
        <p14:creationId xmlns:p14="http://schemas.microsoft.com/office/powerpoint/2010/main" val="730788224"/>
      </p:ext>
    </p:extLst>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extLst>
      <p:ext uri="{BB962C8B-B14F-4D97-AF65-F5344CB8AC3E}">
        <p14:creationId xmlns:p14="http://schemas.microsoft.com/office/powerpoint/2010/main" val="166366818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416361"/>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000" dirty="0" smtClean="0">
                  <a:solidFill>
                    <a:srgbClr val="000000"/>
                  </a:solidFill>
                  <a:latin typeface="Verdana" panose="020B0604030504040204" pitchFamily="34" charset="0"/>
                </a:rPr>
                <a:t>对原型投入过多</a:t>
              </a: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extLst>
      <p:ext uri="{BB962C8B-B14F-4D97-AF65-F5344CB8AC3E}">
        <p14:creationId xmlns:p14="http://schemas.microsoft.com/office/powerpoint/2010/main" val="3973456636"/>
      </p:ext>
    </p:extLst>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p>
        </p:txBody>
      </p:sp>
    </p:spTree>
    <p:extLst>
      <p:ext uri="{BB962C8B-B14F-4D97-AF65-F5344CB8AC3E}">
        <p14:creationId xmlns:p14="http://schemas.microsoft.com/office/powerpoint/2010/main" val="2445992399"/>
      </p:ext>
    </p:extLst>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p>
        </p:txBody>
      </p:sp>
    </p:spTree>
    <p:extLst>
      <p:ext uri="{BB962C8B-B14F-4D97-AF65-F5344CB8AC3E}">
        <p14:creationId xmlns:p14="http://schemas.microsoft.com/office/powerpoint/2010/main" val="859874657"/>
      </p:ext>
    </p:extLst>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3970318"/>
          </a:xfrm>
          <a:prstGeom prst="rect">
            <a:avLst/>
          </a:prstGeom>
        </p:spPr>
        <p:txBody>
          <a:bodyPr wrap="square">
            <a:spAutoFit/>
          </a:bodyPr>
          <a:lstStyle/>
          <a:p>
            <a:pPr indent="457200">
              <a:lnSpc>
                <a:spcPct val="150000"/>
              </a:lnSpc>
            </a:pPr>
            <a:r>
              <a:rPr lang="zh-CN" altLang="en-US" dirty="0"/>
              <a:t>第三个风险是用户根据原型的性能来推断最终产品的预期性能。</a:t>
            </a:r>
            <a:r>
              <a:rPr lang="zh-CN" altLang="en-US" dirty="0">
                <a:solidFill>
                  <a:schemeClr val="accent1">
                    <a:lumMod val="75000"/>
                  </a:schemeClr>
                </a:solidFill>
              </a:rPr>
              <a:t>不要在预期产品环境中对原型进行评估</a:t>
            </a:r>
            <a:r>
              <a:rPr lang="zh-CN" altLang="en-US" dirty="0" smtClean="0">
                <a:solidFill>
                  <a:schemeClr val="accent1">
                    <a:lumMod val="75000"/>
                  </a:schemeClr>
                </a:solidFill>
              </a:rPr>
              <a:t>。</a:t>
            </a:r>
            <a:endParaRPr lang="en-US" altLang="zh-CN" dirty="0" smtClean="0">
              <a:solidFill>
                <a:schemeClr val="accent1">
                  <a:lumMod val="75000"/>
                </a:schemeClr>
              </a:solidFill>
            </a:endParaRPr>
          </a:p>
          <a:p>
            <a:pPr indent="457200">
              <a:lnSpc>
                <a:spcPct val="150000"/>
              </a:lnSpc>
            </a:pPr>
            <a:r>
              <a:rPr lang="zh-CN" altLang="en-US" dirty="0"/>
              <a:t>为了使原型更真实地模拟最终产品的预期行为，在构建原型时</a:t>
            </a:r>
            <a:r>
              <a:rPr lang="zh-CN" altLang="en-US" dirty="0">
                <a:solidFill>
                  <a:schemeClr val="accent1">
                    <a:lumMod val="75000"/>
                  </a:schemeClr>
                </a:solidFill>
              </a:rPr>
              <a:t>要考虑时间上的延迟或 者让原型看起来还没有准备好马上发布</a:t>
            </a:r>
            <a:r>
              <a:rPr lang="zh-CN" altLang="en-US" dirty="0"/>
              <a:t>。可以在屏幕上放消息，声明它并不代表最终的产品。</a:t>
            </a:r>
          </a:p>
          <a:p>
            <a:pPr indent="457200">
              <a:lnSpc>
                <a:spcPct val="150000"/>
              </a:lnSpc>
            </a:pPr>
            <a:r>
              <a:rPr lang="zh-CN" altLang="en-US" dirty="0"/>
              <a:t>在敏捷开发和其他演进原型中，要</a:t>
            </a:r>
            <a:r>
              <a:rPr lang="zh-CN" altLang="en-US" dirty="0">
                <a:solidFill>
                  <a:schemeClr val="accent1">
                    <a:lumMod val="75000"/>
                  </a:schemeClr>
                </a:solidFill>
              </a:rPr>
              <a:t>保证从一开始就设计一个健壮的、可扩展的架构并写出高质量的代码</a:t>
            </a:r>
            <a:r>
              <a:rPr lang="zh-CN" altLang="en-US" dirty="0"/>
              <a:t>。构建一个产 品级软件并且每</a:t>
            </a:r>
            <a:r>
              <a:rPr lang="en-US" altLang="zh-CN" dirty="0"/>
              <a:t>- </a:t>
            </a:r>
            <a:r>
              <a:rPr lang="zh-CN" altLang="en-US" dirty="0"/>
              <a:t>个时间段只完成其中一小部分。可以在后期迭代中通过重构来优化设计，但后期的重构并不能代替前期设计工作。</a:t>
            </a:r>
          </a:p>
          <a:p>
            <a:pPr indent="457200">
              <a:lnSpc>
                <a:spcPct val="150000"/>
              </a:lnSpc>
            </a:pPr>
            <a:endParaRPr lang="zh-CN" altLang="en-US" dirty="0"/>
          </a:p>
        </p:txBody>
      </p:sp>
    </p:spTree>
    <p:extLst>
      <p:ext uri="{BB962C8B-B14F-4D97-AF65-F5344CB8AC3E}">
        <p14:creationId xmlns:p14="http://schemas.microsoft.com/office/powerpoint/2010/main" val="6823864"/>
      </p:ext>
    </p:extLst>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000821"/>
          </a:xfrm>
          <a:prstGeom prst="rect">
            <a:avLst/>
          </a:prstGeom>
        </p:spPr>
        <p:txBody>
          <a:bodyPr wrap="square">
            <a:spAutoFit/>
          </a:bodyPr>
          <a:lstStyle/>
          <a:p>
            <a:pPr indent="457200">
              <a:lnSpc>
                <a:spcPct val="150000"/>
              </a:lnSpc>
            </a:pPr>
            <a:r>
              <a:rPr lang="zh-CN" altLang="en-US" dirty="0"/>
              <a:t>最后，</a:t>
            </a:r>
            <a:r>
              <a:rPr lang="zh-CN" altLang="en-US" dirty="0">
                <a:solidFill>
                  <a:schemeClr val="accent1">
                    <a:lumMod val="75000"/>
                  </a:schemeClr>
                </a:solidFill>
              </a:rPr>
              <a:t>不要在原型工作</a:t>
            </a:r>
            <a:r>
              <a:rPr lang="zh-CN" altLang="en-US" dirty="0" smtClean="0">
                <a:solidFill>
                  <a:schemeClr val="accent1">
                    <a:lumMod val="75000"/>
                  </a:schemeClr>
                </a:solidFill>
              </a:rPr>
              <a:t>上投入</a:t>
            </a:r>
            <a:r>
              <a:rPr lang="zh-CN" altLang="en-US" dirty="0">
                <a:solidFill>
                  <a:schemeClr val="accent1">
                    <a:lumMod val="75000"/>
                  </a:schemeClr>
                </a:solidFill>
              </a:rPr>
              <a:t>太多精力</a:t>
            </a:r>
            <a:r>
              <a:rPr lang="zh-CN" altLang="en-US"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p>
          <a:p>
            <a:pPr indent="457200">
              <a:lnSpc>
                <a:spcPct val="150000"/>
              </a:lnSpc>
            </a:pPr>
            <a:endParaRPr lang="zh-CN" altLang="en-US" dirty="0"/>
          </a:p>
        </p:txBody>
      </p:sp>
    </p:spTree>
    <p:extLst>
      <p:ext uri="{BB962C8B-B14F-4D97-AF65-F5344CB8AC3E}">
        <p14:creationId xmlns:p14="http://schemas.microsoft.com/office/powerpoint/2010/main" val="3721164705"/>
      </p:ext>
    </p:extLst>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extLst>
      <p:ext uri="{BB962C8B-B14F-4D97-AF65-F5344CB8AC3E}">
        <p14:creationId xmlns:p14="http://schemas.microsoft.com/office/powerpoint/2010/main" val="3937484484"/>
      </p:ext>
    </p:extLst>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extLst>
      <p:ext uri="{BB962C8B-B14F-4D97-AF65-F5344CB8AC3E}">
        <p14:creationId xmlns:p14="http://schemas.microsoft.com/office/powerpoint/2010/main" val="13619835"/>
      </p:ext>
    </p:extLst>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4247317"/>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p>
          <a:p>
            <a:r>
              <a:rPr lang="en-US" altLang="zh-CN" sz="1800" dirty="0" smtClean="0">
                <a:hlinkClick r:id="rId3"/>
              </a:rPr>
              <a:t>http</a:t>
            </a:r>
            <a:r>
              <a:rPr lang="en-US" altLang="zh-CN" sz="1800" dirty="0">
                <a:hlinkClick r:id="rId3"/>
              </a:rPr>
              <a:t>://</a:t>
            </a:r>
            <a:r>
              <a:rPr lang="en-US" altLang="zh-CN" sz="1800" dirty="0" smtClean="0">
                <a:hlinkClick r:id="rId3"/>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p>
          <a:p>
            <a:r>
              <a:rPr lang="en-US" altLang="zh-CN" sz="1800" dirty="0"/>
              <a:t>http://design.jobbole.com/127019/</a:t>
            </a:r>
            <a:endParaRPr lang="zh-CN" altLang="en-US" sz="1800" dirty="0"/>
          </a:p>
          <a:p>
            <a:endParaRPr lang="en-US" altLang="zh-CN" sz="1800" dirty="0" smtClean="0"/>
          </a:p>
          <a:p>
            <a:r>
              <a:rPr lang="en-US" altLang="zh-CN" sz="1800" dirty="0" smtClean="0"/>
              <a:t>[6]</a:t>
            </a:r>
            <a:r>
              <a:rPr lang="zh-CN" altLang="en-US" sz="1800" dirty="0"/>
              <a:t>原型设计：使用原型的根本目的是什么</a:t>
            </a:r>
            <a:r>
              <a:rPr lang="zh-CN" altLang="en-US" sz="1800" dirty="0" smtClean="0"/>
              <a:t>？</a:t>
            </a:r>
            <a:r>
              <a:rPr lang="en-US" altLang="zh-CN" sz="1800" dirty="0" smtClean="0"/>
              <a:t>(2018-11-4)</a:t>
            </a:r>
          </a:p>
          <a:p>
            <a:r>
              <a:rPr lang="en-US" altLang="zh-CN" sz="1800" dirty="0"/>
              <a:t>http://www.kokojia.com/article/4950.html</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p>
        </p:txBody>
      </p:sp>
      <p:graphicFrame>
        <p:nvGraphicFramePr>
          <p:cNvPr id="3" name="表格 2"/>
          <p:cNvGraphicFramePr/>
          <p:nvPr/>
        </p:nvGraphicFramePr>
        <p:xfrm>
          <a:off x="3181985" y="459740"/>
          <a:ext cx="7771130" cy="3717290"/>
        </p:xfrm>
        <a:graphic>
          <a:graphicData uri="http://schemas.openxmlformats.org/drawingml/2006/table">
            <a:tbl>
              <a:tblPr firstRow="1" bandRow="1">
                <a:tableStyleId>{5C22544A-7EE6-4342-B048-85BDC9FD1C3A}</a:tableStyleId>
              </a:tblPr>
              <a:tblGrid>
                <a:gridCol w="1895475">
                  <a:extLst>
                    <a:ext uri="{9D8B030D-6E8A-4147-A177-3AD203B41FA5}">
                      <a16:colId xmlns:a16="http://schemas.microsoft.com/office/drawing/2014/main" xmlns="" val="20000"/>
                    </a:ext>
                  </a:extLst>
                </a:gridCol>
                <a:gridCol w="2937510">
                  <a:extLst>
                    <a:ext uri="{9D8B030D-6E8A-4147-A177-3AD203B41FA5}">
                      <a16:colId xmlns:a16="http://schemas.microsoft.com/office/drawing/2014/main" xmlns="" val="20001"/>
                    </a:ext>
                  </a:extLst>
                </a:gridCol>
                <a:gridCol w="2938145">
                  <a:extLst>
                    <a:ext uri="{9D8B030D-6E8A-4147-A177-3AD203B41FA5}">
                      <a16:colId xmlns:a16="http://schemas.microsoft.com/office/drawing/2014/main" xmlns="" val="20002"/>
                    </a:ext>
                  </a:extLst>
                </a:gridCol>
              </a:tblGrid>
              <a:tr h="713740">
                <a:tc>
                  <a:txBody>
                    <a:bodyPr/>
                    <a:lstStyle/>
                    <a:p>
                      <a:pPr algn="l">
                        <a:buNone/>
                      </a:pPr>
                      <a:r>
                        <a:rPr lang="zh-CN" altLang="en-US" b="0" dirty="0">
                          <a:solidFill>
                            <a:schemeClr val="tx1"/>
                          </a:solidFill>
                        </a:rPr>
                        <a:t>黄为波</a:t>
                      </a:r>
                    </a:p>
                  </a:txBody>
                  <a:tcPr>
                    <a:solidFill>
                      <a:schemeClr val="accent1">
                        <a:lumMod val="40000"/>
                        <a:lumOff val="60000"/>
                      </a:schemeClr>
                    </a:solidFill>
                  </a:tcPr>
                </a:tc>
                <a:tc>
                  <a:txBody>
                    <a:bodyPr/>
                    <a:lstStyle/>
                    <a:p>
                      <a:pPr algn="l"/>
                      <a:endParaRPr lang="zh-CN" altLang="en-US" sz="2400" b="0" dirty="0" smtClean="0">
                        <a:solidFill>
                          <a:schemeClr val="tx1"/>
                        </a:solidFill>
                      </a:endParaRPr>
                    </a:p>
                  </a:txBody>
                  <a:tcPr>
                    <a:solidFill>
                      <a:schemeClr val="accent1">
                        <a:lumMod val="40000"/>
                        <a:lumOff val="60000"/>
                      </a:schemeClr>
                    </a:solidFill>
                  </a:tcPr>
                </a:tc>
                <a:tc>
                  <a:txBody>
                    <a:bodyPr/>
                    <a:lstStyle/>
                    <a:p>
                      <a:pPr algn="l">
                        <a:buNone/>
                      </a:pPr>
                      <a:r>
                        <a:rPr lang="en-US" altLang="zh-CN" sz="2400" b="0" dirty="0" smtClean="0">
                          <a:solidFill>
                            <a:schemeClr val="tx1"/>
                          </a:solidFill>
                        </a:rPr>
                        <a:t>9.4</a:t>
                      </a:r>
                    </a:p>
                  </a:txBody>
                  <a:tcPr>
                    <a:solidFill>
                      <a:schemeClr val="accent1">
                        <a:lumMod val="40000"/>
                        <a:lumOff val="60000"/>
                      </a:schemeClr>
                    </a:solidFill>
                  </a:tcPr>
                </a:tc>
                <a:extLst>
                  <a:ext uri="{0D108BD9-81ED-4DB2-BD59-A6C34878D82A}">
                    <a16:rowId xmlns:a16="http://schemas.microsoft.com/office/drawing/2014/main" xmlns="" val="10000"/>
                  </a:ext>
                </a:extLst>
              </a:tr>
              <a:tr h="716915">
                <a:tc>
                  <a:txBody>
                    <a:bodyPr/>
                    <a:lstStyle/>
                    <a:p>
                      <a:pPr algn="l">
                        <a:buNone/>
                      </a:pPr>
                      <a:r>
                        <a:rPr lang="zh-CN" altLang="en-US" dirty="0" smtClean="0">
                          <a:solidFill>
                            <a:schemeClr val="tx1"/>
                          </a:solidFill>
                        </a:rPr>
                        <a:t>苏雨豪</a:t>
                      </a:r>
                    </a:p>
                  </a:txBody>
                  <a:tcPr/>
                </a:tc>
                <a:tc>
                  <a:txBody>
                    <a:bodyPr/>
                    <a:lstStyle/>
                    <a:p>
                      <a:pPr algn="l">
                        <a:buNone/>
                      </a:pPr>
                      <a:r>
                        <a:rPr lang="en-US" altLang="zh-CN" dirty="0" smtClean="0">
                          <a:solidFill>
                            <a:schemeClr val="tx1"/>
                          </a:solidFill>
                        </a:rPr>
                        <a:t>负责 1.7uml新特性ppt</a:t>
                      </a:r>
                      <a:r>
                        <a:rPr lang="zh-CN" altLang="en-US" dirty="0" smtClean="0">
                          <a:solidFill>
                            <a:schemeClr val="tx1"/>
                          </a:solidFill>
                        </a:rPr>
                        <a:t>制作</a:t>
                      </a:r>
                    </a:p>
                  </a:txBody>
                  <a:tcPr/>
                </a:tc>
                <a:tc>
                  <a:txBody>
                    <a:bodyPr/>
                    <a:lstStyle/>
                    <a:p>
                      <a:pPr algn="l">
                        <a:buNone/>
                      </a:pPr>
                      <a:r>
                        <a:rPr lang="en-US" altLang="zh-CN" dirty="0" smtClean="0">
                          <a:solidFill>
                            <a:schemeClr val="tx1"/>
                          </a:solidFill>
                        </a:rPr>
                        <a:t>9.5</a:t>
                      </a:r>
                    </a:p>
                  </a:txBody>
                  <a:tcPr/>
                </a:tc>
                <a:extLst>
                  <a:ext uri="{0D108BD9-81ED-4DB2-BD59-A6C34878D82A}">
                    <a16:rowId xmlns:a16="http://schemas.microsoft.com/office/drawing/2014/main" xmlns="" val="10001"/>
                  </a:ext>
                </a:extLst>
              </a:tr>
              <a:tr h="805815">
                <a:tc>
                  <a:txBody>
                    <a:bodyPr/>
                    <a:lstStyle/>
                    <a:p>
                      <a:pPr algn="l">
                        <a:buNone/>
                      </a:pPr>
                      <a:r>
                        <a:rPr lang="zh-CN" dirty="0" smtClean="0">
                          <a:solidFill>
                            <a:schemeClr val="tx1"/>
                          </a:solidFill>
                        </a:rPr>
                        <a:t>陈子卿</a:t>
                      </a:r>
                    </a:p>
                  </a:txBody>
                  <a:tcPr>
                    <a:solidFill>
                      <a:schemeClr val="accent1">
                        <a:lumMod val="40000"/>
                        <a:lumOff val="60000"/>
                      </a:schemeClr>
                    </a:solidFill>
                  </a:tcPr>
                </a:tc>
                <a:tc>
                  <a:txBody>
                    <a:bodyPr/>
                    <a:lstStyle/>
                    <a:p>
                      <a:pPr algn="l">
                        <a:buNone/>
                      </a:pPr>
                      <a:r>
                        <a:rPr lang="zh-CN" altLang="en-US" dirty="0" smtClean="0">
                          <a:solidFill>
                            <a:schemeClr val="tx1"/>
                          </a:solidFill>
                        </a:rPr>
                        <a:t>负责1.1-1.3的PPT制作，</a:t>
                      </a:r>
                    </a:p>
                    <a:p>
                      <a:pPr algn="l">
                        <a:buNone/>
                      </a:pPr>
                      <a:r>
                        <a:rPr lang="zh-CN" altLang="en-US" dirty="0" smtClean="0">
                          <a:solidFill>
                            <a:schemeClr val="tx1"/>
                          </a:solidFill>
                        </a:rPr>
                        <a:t>1.4 uml结构ppt的制作</a:t>
                      </a:r>
                    </a:p>
                  </a:txBody>
                  <a:tcPr>
                    <a:solidFill>
                      <a:schemeClr val="accent1">
                        <a:lumMod val="40000"/>
                        <a:lumOff val="60000"/>
                      </a:schemeClr>
                    </a:solidFill>
                  </a:tcPr>
                </a:tc>
                <a:tc>
                  <a:txBody>
                    <a:bodyPr/>
                    <a:lstStyle/>
                    <a:p>
                      <a:pPr algn="l">
                        <a:buNone/>
                      </a:pPr>
                      <a:r>
                        <a:rPr lang="en-US" altLang="zh-CN" dirty="0" smtClean="0">
                          <a:solidFill>
                            <a:schemeClr val="tx1"/>
                          </a:solidFill>
                        </a:rPr>
                        <a:t>9.7</a:t>
                      </a:r>
                    </a:p>
                  </a:txBody>
                  <a:tcPr>
                    <a:solidFill>
                      <a:schemeClr val="accent1">
                        <a:lumMod val="40000"/>
                        <a:lumOff val="60000"/>
                      </a:schemeClr>
                    </a:solidFill>
                  </a:tcPr>
                </a:tc>
                <a:extLst>
                  <a:ext uri="{0D108BD9-81ED-4DB2-BD59-A6C34878D82A}">
                    <a16:rowId xmlns:a16="http://schemas.microsoft.com/office/drawing/2014/main" xmlns="" val="10002"/>
                  </a:ext>
                </a:extLst>
              </a:tr>
              <a:tr h="733425">
                <a:tc>
                  <a:txBody>
                    <a:bodyPr/>
                    <a:lstStyle/>
                    <a:p>
                      <a:pPr algn="l">
                        <a:buNone/>
                      </a:pPr>
                      <a:r>
                        <a:rPr lang="zh-CN" altLang="en-US" dirty="0" smtClean="0">
                          <a:solidFill>
                            <a:schemeClr val="tx1"/>
                          </a:solidFill>
                        </a:rPr>
                        <a:t>蔡峰</a:t>
                      </a:r>
                    </a:p>
                  </a:txBody>
                  <a:tcPr>
                    <a:solidFill>
                      <a:schemeClr val="accent1">
                        <a:lumMod val="40000"/>
                        <a:lumOff val="60000"/>
                      </a:schemeClr>
                    </a:solidFill>
                  </a:tcPr>
                </a:tc>
                <a:tc>
                  <a:txBody>
                    <a:bodyPr/>
                    <a:lstStyle/>
                    <a:p>
                      <a:pPr algn="l">
                        <a:buNone/>
                      </a:pPr>
                      <a:r>
                        <a:rPr lang="zh-CN" altLang="en-US" dirty="0" smtClean="0">
                          <a:solidFill>
                            <a:schemeClr val="tx1"/>
                          </a:solidFill>
                        </a:rPr>
                        <a:t>负责uml视图ppt，</a:t>
                      </a:r>
                      <a:r>
                        <a:rPr lang="en-US" altLang="zh-CN" dirty="0" smtClean="0">
                          <a:solidFill>
                            <a:schemeClr val="tx1"/>
                          </a:solidFill>
                        </a:rPr>
                        <a:t>uml</a:t>
                      </a:r>
                      <a:r>
                        <a:rPr lang="zh-CN" altLang="en-US" dirty="0" smtClean="0">
                          <a:solidFill>
                            <a:schemeClr val="tx1"/>
                          </a:solidFill>
                        </a:rPr>
                        <a:t>系统开发阶段</a:t>
                      </a: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xmlns="" val="10003"/>
                  </a:ext>
                </a:extLst>
              </a:tr>
              <a:tr h="732790">
                <a:tc>
                  <a:txBody>
                    <a:bodyPr/>
                    <a:lstStyle/>
                    <a:p>
                      <a:pPr algn="l">
                        <a:buNone/>
                      </a:pPr>
                      <a:r>
                        <a:rPr lang="zh-CN" altLang="en-US" dirty="0" smtClean="0">
                          <a:solidFill>
                            <a:schemeClr val="tx1"/>
                          </a:solidFill>
                        </a:rPr>
                        <a:t>江亮儒</a:t>
                      </a:r>
                    </a:p>
                  </a:txBody>
                  <a:tcPr>
                    <a:solidFill>
                      <a:schemeClr val="accent1">
                        <a:lumMod val="40000"/>
                        <a:lumOff val="60000"/>
                      </a:schemeClr>
                    </a:solidFill>
                  </a:tcPr>
                </a:tc>
                <a:tc>
                  <a:txBody>
                    <a:bodyPr/>
                    <a:lstStyle/>
                    <a:p>
                      <a:pPr algn="l">
                        <a:buNone/>
                      </a:pPr>
                      <a:r>
                        <a:rPr lang="zh-CN" altLang="en-US" dirty="0" smtClean="0">
                          <a:solidFill>
                            <a:schemeClr val="tx1"/>
                          </a:solidFill>
                        </a:rPr>
                        <a:t>负责uml的图ppt</a:t>
                      </a:r>
                    </a:p>
                  </a:txBody>
                  <a:tcPr>
                    <a:solidFill>
                      <a:schemeClr val="accent1">
                        <a:lumMod val="40000"/>
                        <a:lumOff val="60000"/>
                      </a:schemeClr>
                    </a:solidFill>
                  </a:tcPr>
                </a:tc>
                <a:tc>
                  <a:txBody>
                    <a:bodyPr/>
                    <a:lstStyle/>
                    <a:p>
                      <a:pPr algn="l">
                        <a:buNone/>
                      </a:pPr>
                      <a:r>
                        <a:rPr lang="en-US" altLang="zh-CN" dirty="0" smtClean="0">
                          <a:solidFill>
                            <a:schemeClr val="tx1"/>
                          </a:solidFill>
                        </a:rPr>
                        <a:t>9.5</a:t>
                      </a:r>
                    </a:p>
                  </a:txBody>
                  <a:tcPr>
                    <a:solidFill>
                      <a:schemeClr val="accent1">
                        <a:lumMod val="40000"/>
                        <a:lumOff val="60000"/>
                      </a:schemeClr>
                    </a:solidFill>
                  </a:tcPr>
                </a:tc>
                <a:extLst>
                  <a:ext uri="{0D108BD9-81ED-4DB2-BD59-A6C34878D82A}">
                    <a16:rowId xmlns:a16="http://schemas.microsoft.com/office/drawing/2014/main" xmlns=""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ln/>
                <a:solidFill>
                  <a:srgbClr val="0070C0"/>
                </a:solidFill>
                <a:effectLst>
                  <a:outerShdw blurRad="38100" dist="19050" dir="2700000" algn="tl" rotWithShape="0">
                    <a:schemeClr val="dk1">
                      <a:alpha val="40000"/>
                    </a:schemeClr>
                  </a:outerShdw>
                </a:effectLst>
              </a:rPr>
              <a:t>界面（即以用户为中心的</a:t>
            </a:r>
            <a:r>
              <a:rPr lang="en-US" altLang="zh-CN" sz="2400" dirty="0">
                <a:ln/>
                <a:solidFill>
                  <a:srgbClr val="0070C0"/>
                </a:solidFill>
                <a:effectLst>
                  <a:outerShdw blurRad="38100" dist="19050" dir="2700000" algn="tl" rotWithShape="0">
                    <a:schemeClr val="dk1">
                      <a:alpha val="40000"/>
                    </a:schemeClr>
                  </a:outerShdw>
                </a:effectLst>
              </a:rPr>
              <a:t>UI</a:t>
            </a:r>
            <a:r>
              <a:rPr lang="zh-CN" altLang="en-US" sz="2400" dirty="0">
                <a:ln/>
                <a:solidFill>
                  <a:srgbClr val="0070C0"/>
                </a:solidFill>
                <a:effectLst>
                  <a:outerShdw blurRad="38100" dist="19050" dir="2700000" algn="tl" rotWithShape="0">
                    <a:schemeClr val="dk1">
                      <a:alpha val="40000"/>
                    </a:schemeClr>
                  </a:outerShdw>
                </a:effectLst>
              </a:rPr>
              <a:t>）</a:t>
            </a:r>
            <a:endParaRPr lang="zh-CN" altLang="en-US" sz="2400" dirty="0">
              <a:ln/>
              <a:solidFill>
                <a:schemeClr val="tx1"/>
              </a:solidFill>
              <a:effectLst>
                <a:outerShdw blurRad="38100" dist="19050" dir="2700000" algn="tl" rotWithShape="0">
                  <a:schemeClr val="dk1">
                    <a:alpha val="40000"/>
                  </a:schemeClr>
                </a:outerShdw>
              </a:effectLst>
            </a:endParaRPr>
          </a:p>
          <a:p>
            <a:pPr lvl="0"/>
            <a:r>
              <a:rPr lang="zh-CN" altLang="en-US" sz="2400" dirty="0">
                <a:ln/>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p>
          <a:p>
            <a:pPr lvl="0"/>
            <a:r>
              <a:rPr lang="zh-CN" altLang="en-US" sz="2400" dirty="0">
                <a:ln/>
                <a:solidFill>
                  <a:srgbClr val="0070C0"/>
                </a:solidFill>
                <a:effectLst>
                  <a:outerShdw blurRad="38100" dist="19050" dir="2700000" algn="tl" rotWithShape="0">
                    <a:schemeClr val="dk1">
                      <a:alpha val="40000"/>
                    </a:schemeClr>
                  </a:outerShdw>
                </a:effectLst>
              </a:rPr>
              <a:t>原型（prototype）</a:t>
            </a:r>
            <a:endParaRPr lang="zh-CN" altLang="en-US" sz="2400" dirty="0">
              <a:ln/>
              <a:solidFill>
                <a:schemeClr val="tx1"/>
              </a:solidFill>
              <a:effectLst>
                <a:outerShdw blurRad="38100" dist="19050" dir="2700000" algn="tl" rotWithShape="0">
                  <a:schemeClr val="dk1">
                    <a:alpha val="40000"/>
                  </a:schemeClr>
                </a:outerShdw>
              </a:effectLst>
            </a:endParaRPr>
          </a:p>
          <a:p>
            <a:pPr lvl="0"/>
            <a:r>
              <a:rPr lang="en-US" altLang="zh-CN" sz="2400" dirty="0">
                <a:ln/>
                <a:solidFill>
                  <a:schemeClr val="tx1"/>
                </a:solidFill>
                <a:effectLst>
                  <a:outerShdw blurRad="38100" dist="19050" dir="2700000" algn="tl" rotWithShape="0">
                    <a:schemeClr val="dk1">
                      <a:alpha val="40000"/>
                    </a:schemeClr>
                  </a:outerShdw>
                </a:effectLst>
              </a:rPr>
              <a:t>1.</a:t>
            </a:r>
            <a:r>
              <a:rPr lang="zh-CN" altLang="en-US" sz="2400" dirty="0">
                <a:ln/>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p>
          <a:p>
            <a:pPr lvl="0"/>
            <a:r>
              <a:rPr lang="en-US" altLang="zh-CN" sz="2400" dirty="0">
                <a:ln/>
                <a:solidFill>
                  <a:schemeClr val="tx1"/>
                </a:solidFill>
                <a:effectLst>
                  <a:outerShdw blurRad="38100" dist="19050" dir="2700000" algn="tl" rotWithShape="0">
                    <a:schemeClr val="dk1">
                      <a:alpha val="40000"/>
                    </a:schemeClr>
                  </a:outerShdw>
                </a:effectLst>
              </a:rPr>
              <a:t>2.</a:t>
            </a:r>
            <a:r>
              <a:rPr lang="zh-CN" altLang="en-US" sz="2400" dirty="0">
                <a:ln/>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p>
          <a:p>
            <a:pPr lvl="0"/>
            <a:endParaRPr lang="zh-CN" altLang="en-US" sz="2400" dirty="0">
              <a:ln/>
              <a:solidFill>
                <a:schemeClr val="tx1"/>
              </a:solidFill>
              <a:effectLst>
                <a:outerShdw blurRad="38100" dist="19050" dir="2700000" algn="tl" rotWithShape="0">
                  <a:schemeClr val="dk1">
                    <a:alpha val="40000"/>
                  </a:schemeClr>
                </a:outerShdw>
              </a:effectLst>
            </a:endParaRPr>
          </a:p>
          <a:p>
            <a:pPr lvl="0"/>
            <a:r>
              <a:rPr lang="zh-CN" altLang="en-US" sz="2400" dirty="0">
                <a:ln/>
                <a:solidFill>
                  <a:schemeClr val="tx1"/>
                </a:solidFill>
                <a:effectLst>
                  <a:outerShdw blurRad="38100" dist="19050" dir="2700000" algn="tl" rotWithShape="0">
                    <a:schemeClr val="dk1">
                      <a:alpha val="40000"/>
                    </a:schemeClr>
                  </a:outerShdw>
                </a:effectLst>
              </a:rPr>
              <a:t>参考资料</a:t>
            </a:r>
            <a:r>
              <a:rPr lang="en-US" altLang="zh-CN" sz="2400" dirty="0">
                <a:ln/>
                <a:solidFill>
                  <a:schemeClr val="tx1"/>
                </a:solidFill>
                <a:effectLst>
                  <a:outerShdw blurRad="38100" dist="19050" dir="2700000" algn="tl" rotWithShape="0">
                    <a:schemeClr val="dk1">
                      <a:alpha val="40000"/>
                    </a:schemeClr>
                  </a:outerShdw>
                </a:effectLst>
              </a:rPr>
              <a:t>:</a:t>
            </a:r>
            <a:r>
              <a:rPr lang="zh-CN" altLang="en-US" sz="2400" dirty="0">
                <a:ln/>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ln/>
                <a:solidFill>
                  <a:schemeClr val="tx1"/>
                </a:solidFill>
                <a:effectLst>
                  <a:outerShdw blurRad="38100" dist="19050" dir="2700000" algn="tl" rotWithShape="0">
                    <a:schemeClr val="dk1">
                      <a:alpha val="40000"/>
                    </a:schemeClr>
                  </a:outerShdw>
                </a:effectLst>
              </a:rPr>
              <a:t>2018-11-3 9:48</a:t>
            </a:r>
          </a:p>
        </p:txBody>
      </p:sp>
    </p:spTree>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2"/>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p>
            <a:p>
              <a:r>
                <a:rPr lang="zh-CN" sz="2800" dirty="0">
                  <a:solidFill>
                    <a:srgbClr val="000000"/>
                  </a:solidFill>
                  <a:latin typeface="Verdana" panose="020B0604030504040204" pitchFamily="34" charset="0"/>
                </a:rPr>
                <a:t>     位图（绘图工具）</a:t>
              </a: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2"/>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2"/>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3550</Words>
  <Application>Microsoft Office PowerPoint</Application>
  <PresentationFormat>自定义</PresentationFormat>
  <Paragraphs>287</Paragraphs>
  <Slides>29</Slides>
  <Notes>9</Notes>
  <HiddenSlides>0</HiddenSlides>
  <MMClips>1</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yuhao</cp:lastModifiedBy>
  <cp:revision>347</cp:revision>
  <dcterms:created xsi:type="dcterms:W3CDTF">2015-04-23T03:04:00Z</dcterms:created>
  <dcterms:modified xsi:type="dcterms:W3CDTF">2018-11-04T10:21:46Z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